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3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90" r:id="rId11"/>
    <p:sldId id="267" r:id="rId12"/>
    <p:sldId id="268" r:id="rId13"/>
    <p:sldId id="269" r:id="rId14"/>
    <p:sldId id="270" r:id="rId15"/>
    <p:sldId id="291" r:id="rId16"/>
    <p:sldId id="272" r:id="rId17"/>
    <p:sldId id="273" r:id="rId18"/>
    <p:sldId id="292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95" r:id="rId31"/>
  </p:sldIdLst>
  <p:sldSz cx="9144000" cy="5143500" type="screen16x9"/>
  <p:notesSz cx="6858000" cy="9144000"/>
  <p:embeddedFontLst>
    <p:embeddedFont>
      <p:font typeface="Barlow" panose="00000500000000000000" pitchFamily="50" charset="0"/>
      <p:regular r:id="rId33"/>
      <p:bold r:id="rId34"/>
      <p:italic r:id="rId35"/>
      <p:boldItalic r:id="rId36"/>
    </p:embeddedFont>
    <p:embeddedFont>
      <p:font typeface="Barlow Light" panose="00000400000000000000" pitchFamily="50" charset="0"/>
      <p:regular r:id="rId37"/>
      <p: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Lora" pitchFamily="2" charset="0"/>
      <p:regular r:id="rId43"/>
      <p:bold r:id="rId44"/>
      <p:italic r:id="rId45"/>
      <p:boldItalic r:id="rId46"/>
    </p:embeddedFont>
    <p:embeddedFont>
      <p:font typeface="Microsoft PhagsPa" panose="020B0502040204020203" pitchFamily="34" charset="0"/>
      <p:regular r:id="rId47"/>
      <p:bold r:id="rId48"/>
    </p:embeddedFont>
    <p:embeddedFont>
      <p:font typeface="Quattrocento Sans" panose="020B0502050000020003" pitchFamily="3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CB3"/>
    <a:srgbClr val="F37373"/>
    <a:srgbClr val="93E3FF"/>
    <a:srgbClr val="FDEEAD"/>
    <a:srgbClr val="FDE787"/>
    <a:srgbClr val="FBD63B"/>
    <a:srgbClr val="FDEC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32" autoAdjust="0"/>
  </p:normalViewPr>
  <p:slideViewPr>
    <p:cSldViewPr snapToGrid="0">
      <p:cViewPr varScale="1">
        <p:scale>
          <a:sx n="104" d="100"/>
          <a:sy n="104" d="100"/>
        </p:scale>
        <p:origin x="778" y="72"/>
      </p:cViewPr>
      <p:guideLst/>
    </p:cSldViewPr>
  </p:slideViewPr>
  <p:outlineViewPr>
    <p:cViewPr>
      <p:scale>
        <a:sx n="33" d="100"/>
        <a:sy n="33" d="100"/>
      </p:scale>
      <p:origin x="0" y="-29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o Raputopu" userId="82de58df7fe8cd3f" providerId="LiveId" clId="{E057DDAC-8712-46B0-9522-F21081654E52}"/>
    <pc:docChg chg="undo custSel delSld modSld modMainMaster">
      <pc:chgData name="Rio Raputopu" userId="82de58df7fe8cd3f" providerId="LiveId" clId="{E057DDAC-8712-46B0-9522-F21081654E52}" dt="2023-05-21T11:13:09.766" v="118" actId="20577"/>
      <pc:docMkLst>
        <pc:docMk/>
      </pc:docMkLst>
      <pc:sldChg chg="modSp mod">
        <pc:chgData name="Rio Raputopu" userId="82de58df7fe8cd3f" providerId="LiveId" clId="{E057DDAC-8712-46B0-9522-F21081654E52}" dt="2023-05-21T11:13:09.766" v="118" actId="20577"/>
        <pc:sldMkLst>
          <pc:docMk/>
          <pc:sldMk cId="0" sldId="256"/>
        </pc:sldMkLst>
        <pc:spChg chg="mod">
          <ac:chgData name="Rio Raputopu" userId="82de58df7fe8cd3f" providerId="LiveId" clId="{E057DDAC-8712-46B0-9522-F21081654E52}" dt="2023-05-21T11:13:09.766" v="118" actId="20577"/>
          <ac:spMkLst>
            <pc:docMk/>
            <pc:sldMk cId="0" sldId="256"/>
            <ac:spMk id="75" creationId="{00000000-0000-0000-0000-000000000000}"/>
          </ac:spMkLst>
        </pc:spChg>
      </pc:sldChg>
      <pc:sldChg chg="modSp mod">
        <pc:chgData name="Rio Raputopu" userId="82de58df7fe8cd3f" providerId="LiveId" clId="{E057DDAC-8712-46B0-9522-F21081654E52}" dt="2023-05-20T11:04:21.949" v="12"/>
        <pc:sldMkLst>
          <pc:docMk/>
          <pc:sldMk cId="0" sldId="257"/>
        </pc:sldMkLst>
        <pc:picChg chg="mod modCrop">
          <ac:chgData name="Rio Raputopu" userId="82de58df7fe8cd3f" providerId="LiveId" clId="{E057DDAC-8712-46B0-9522-F21081654E52}" dt="2023-05-20T11:04:21.949" v="12"/>
          <ac:picMkLst>
            <pc:docMk/>
            <pc:sldMk cId="0" sldId="257"/>
            <ac:picMk id="93" creationId="{00000000-0000-0000-0000-000000000000}"/>
          </ac:picMkLst>
        </pc:picChg>
      </pc:sldChg>
      <pc:sldChg chg="modSp mod">
        <pc:chgData name="Rio Raputopu" userId="82de58df7fe8cd3f" providerId="LiveId" clId="{E057DDAC-8712-46B0-9522-F21081654E52}" dt="2023-05-20T11:06:26.211" v="97" actId="20577"/>
        <pc:sldMkLst>
          <pc:docMk/>
          <pc:sldMk cId="0" sldId="259"/>
        </pc:sldMkLst>
        <pc:spChg chg="mod">
          <ac:chgData name="Rio Raputopu" userId="82de58df7fe8cd3f" providerId="LiveId" clId="{E057DDAC-8712-46B0-9522-F21081654E52}" dt="2023-05-20T11:06:26.211" v="97" actId="20577"/>
          <ac:spMkLst>
            <pc:docMk/>
            <pc:sldMk cId="0" sldId="259"/>
            <ac:spMk id="115" creationId="{00000000-0000-0000-0000-000000000000}"/>
          </ac:spMkLst>
        </pc:spChg>
      </pc:sldChg>
      <pc:sldChg chg="mod modShow">
        <pc:chgData name="Rio Raputopu" userId="82de58df7fe8cd3f" providerId="LiveId" clId="{E057DDAC-8712-46B0-9522-F21081654E52}" dt="2023-05-20T11:07:06.366" v="101" actId="729"/>
        <pc:sldMkLst>
          <pc:docMk/>
          <pc:sldMk cId="0" sldId="282"/>
        </pc:sldMkLst>
      </pc:sldChg>
      <pc:sldChg chg="del">
        <pc:chgData name="Rio Raputopu" userId="82de58df7fe8cd3f" providerId="LiveId" clId="{E057DDAC-8712-46B0-9522-F21081654E52}" dt="2023-05-20T11:06:37.350" v="98" actId="47"/>
        <pc:sldMkLst>
          <pc:docMk/>
          <pc:sldMk cId="3274187103" sldId="293"/>
        </pc:sldMkLst>
      </pc:sldChg>
      <pc:sldChg chg="del">
        <pc:chgData name="Rio Raputopu" userId="82de58df7fe8cd3f" providerId="LiveId" clId="{E057DDAC-8712-46B0-9522-F21081654E52}" dt="2023-05-20T11:06:38.306" v="99" actId="47"/>
        <pc:sldMkLst>
          <pc:docMk/>
          <pc:sldMk cId="1773010629" sldId="294"/>
        </pc:sldMkLst>
      </pc:sldChg>
      <pc:sldChg chg="del">
        <pc:chgData name="Rio Raputopu" userId="82de58df7fe8cd3f" providerId="LiveId" clId="{E057DDAC-8712-46B0-9522-F21081654E52}" dt="2023-05-20T10:57:52.340" v="0" actId="2696"/>
        <pc:sldMkLst>
          <pc:docMk/>
          <pc:sldMk cId="404773628" sldId="296"/>
        </pc:sldMkLst>
      </pc:sldChg>
      <pc:sldMasterChg chg="modSp mod">
        <pc:chgData name="Rio Raputopu" userId="82de58df7fe8cd3f" providerId="LiveId" clId="{E057DDAC-8712-46B0-9522-F21081654E52}" dt="2023-05-20T11:05:07.192" v="57" actId="20577"/>
        <pc:sldMasterMkLst>
          <pc:docMk/>
          <pc:sldMasterMk cId="0" sldId="2147483658"/>
        </pc:sldMasterMkLst>
        <pc:spChg chg="mod">
          <ac:chgData name="Rio Raputopu" userId="82de58df7fe8cd3f" providerId="LiveId" clId="{E057DDAC-8712-46B0-9522-F21081654E52}" dt="2023-05-20T11:05:07.192" v="57" actId="20577"/>
          <ac:spMkLst>
            <pc:docMk/>
            <pc:sldMasterMk cId="0" sldId="2147483658"/>
            <ac:spMk id="11" creationId="{00000000-0000-0000-0000-000000000000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42d7cd952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42d7cd952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42d7cd952f_1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42d7cd952f_1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34be14642d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34be14642d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3e7c2547c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3e7c2547c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4be14642d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34be14642d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34be14642d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34be14642d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4088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3d93fcd8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3d93fcd8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34be14642d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134be14642d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1034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34be14642d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34be14642d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34be14642d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34be14642d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13998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3e7c2547c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3e7c2547c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34be14642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34be14642d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42d7cd952f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142d7cd952f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34be14642d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134be14642d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3e7c2547ce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13e7c2547ce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34be14642d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34be14642d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134be14642d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134be14642d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13de62661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13de62661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134be14642d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134be14642d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34be14642d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134be14642d_0_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13d93fcd8ba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13d93fcd8ba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4573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Barlow" panose="00000500000000000000" pitchFamily="50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 i="0">
                <a:latin typeface="Barlow" panose="00000500000000000000" pitchFamily="50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5591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i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105050" y="2238000"/>
            <a:ext cx="4933800" cy="81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76200" lvl="0" indent="0" algn="ctr" rtl="0">
              <a:spcBef>
                <a:spcPts val="600"/>
              </a:spcBef>
              <a:spcAft>
                <a:spcPts val="0"/>
              </a:spcAft>
              <a:buSzPts val="2400"/>
              <a:buFont typeface="Lora"/>
              <a:buNone/>
              <a:defRPr sz="2400" i="1">
                <a:latin typeface="Lora"/>
                <a:ea typeface="Lora"/>
                <a:cs typeface="Lora"/>
                <a:sym typeface="Lora"/>
              </a:defRPr>
            </a:lvl1pPr>
            <a:lvl2pPr marL="914400" lvl="1" indent="-355600" algn="ctr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  <a:defRPr i="1">
                <a:latin typeface="Lora"/>
                <a:ea typeface="Lora"/>
                <a:cs typeface="Lora"/>
                <a:sym typeface="Lora"/>
              </a:defRPr>
            </a:lvl2pPr>
            <a:lvl3pPr marL="1371600" lvl="2" indent="-355600" algn="ctr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■"/>
              <a:defRPr i="1">
                <a:latin typeface="Lora"/>
                <a:ea typeface="Lora"/>
                <a:cs typeface="Lora"/>
                <a:sym typeface="Lora"/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●"/>
              <a:defRPr sz="2400" i="1">
                <a:latin typeface="Lora"/>
                <a:ea typeface="Lora"/>
                <a:cs typeface="Lora"/>
                <a:sym typeface="Lora"/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○"/>
              <a:defRPr sz="2400" i="1">
                <a:latin typeface="Lora"/>
                <a:ea typeface="Lora"/>
                <a:cs typeface="Lora"/>
                <a:sym typeface="Lora"/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■"/>
              <a:defRPr sz="2400" i="1">
                <a:latin typeface="Lora"/>
                <a:ea typeface="Lora"/>
                <a:cs typeface="Lora"/>
                <a:sym typeface="Lora"/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●"/>
              <a:defRPr sz="2400" i="1">
                <a:latin typeface="Lora"/>
                <a:ea typeface="Lora"/>
                <a:cs typeface="Lora"/>
                <a:sym typeface="Lora"/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○"/>
              <a:defRPr sz="2400" i="1">
                <a:latin typeface="Lora"/>
                <a:ea typeface="Lora"/>
                <a:cs typeface="Lora"/>
                <a:sym typeface="Lora"/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■"/>
              <a:defRPr sz="2400" i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cxnSp>
        <p:nvCxnSpPr>
          <p:cNvPr id="25" name="Google Shape;25;p4"/>
          <p:cNvCxnSpPr/>
          <p:nvPr/>
        </p:nvCxnSpPr>
        <p:spPr>
          <a:xfrm>
            <a:off x="4584075" y="3676500"/>
            <a:ext cx="0" cy="14805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Google Shape;26;p4"/>
          <p:cNvSpPr/>
          <p:nvPr/>
        </p:nvSpPr>
        <p:spPr>
          <a:xfrm>
            <a:off x="428850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/>
          <p:nvPr/>
        </p:nvSpPr>
        <p:spPr>
          <a:xfrm>
            <a:off x="3593400" y="3412652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latin typeface="Lora"/>
                <a:ea typeface="Lora"/>
                <a:cs typeface="Lora"/>
                <a:sym typeface="Lora"/>
              </a:rPr>
              <a:t>“</a:t>
            </a:r>
            <a:endParaRPr sz="3600" b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297650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591109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 b="1" i="1"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>
                <a:latin typeface="Barlow" panose="00000500000000000000" pitchFamily="50" charset="0"/>
                <a:ea typeface="Barlow" panose="00000500000000000000" pitchFamily="50" charset="0"/>
                <a:cs typeface="Barlow" panose="00000500000000000000" pitchFamily="50" charset="0"/>
                <a:sym typeface="Quattrocento San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562153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 i="1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>
                <a:latin typeface="Barlow" panose="00000500000000000000" pitchFamily="50" charset="0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>
                <a:latin typeface="Barlow" panose="00000500000000000000" pitchFamily="50" charset="0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1" name="Google Shape;41;p6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608635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 i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1381250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>
                <a:latin typeface="Barlow" panose="00000500000000000000" pitchFamily="50" charset="0"/>
              </a:defRPr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3834912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>
                <a:latin typeface="Barlow" panose="00000500000000000000" pitchFamily="50" charset="0"/>
              </a:defRPr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6288573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>
                <a:latin typeface="Barlow" panose="00000500000000000000" pitchFamily="50" charset="0"/>
              </a:defRPr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569011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 i="1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1990450" y="4037375"/>
            <a:ext cx="51630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400"/>
              <a:buFont typeface="Lora"/>
              <a:buNone/>
              <a:defRPr sz="1400" i="1">
                <a:latin typeface="Lora"/>
                <a:ea typeface="Lora"/>
                <a:cs typeface="Lora"/>
                <a:sym typeface="Lora"/>
              </a:defRPr>
            </a:lvl1pPr>
          </a:lstStyle>
          <a:p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-6025" y="4666129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Google Shape;62;p9"/>
          <p:cNvSpPr/>
          <p:nvPr/>
        </p:nvSpPr>
        <p:spPr>
          <a:xfrm>
            <a:off x="4457400" y="4551496"/>
            <a:ext cx="229200" cy="229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4297650" y="4780700"/>
            <a:ext cx="548700" cy="36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0"/>
          <p:cNvCxnSpPr/>
          <p:nvPr/>
        </p:nvCxnSpPr>
        <p:spPr>
          <a:xfrm>
            <a:off x="-6025" y="4513729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" name="Google Shape;66;p10"/>
          <p:cNvSpPr/>
          <p:nvPr/>
        </p:nvSpPr>
        <p:spPr>
          <a:xfrm>
            <a:off x="4293700" y="4235405"/>
            <a:ext cx="556500" cy="556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 flip="none" rotWithShape="1">
          <a:gsLst>
            <a:gs pos="0">
              <a:schemeClr val="bg1"/>
            </a:gs>
            <a:gs pos="74000">
              <a:srgbClr val="FDEEAD">
                <a:alpha val="51000"/>
              </a:srgbClr>
            </a:gs>
            <a:gs pos="100000">
              <a:srgbClr val="FDE787">
                <a:alpha val="74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Char char="◉"/>
              <a:defRPr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○"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■"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381250" y="896549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0" y="4681865"/>
            <a:ext cx="16953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latin typeface="Barlow Light" panose="00000400000000000000" pitchFamily="50" charset="0"/>
                <a:ea typeface="Quattrocento Sans"/>
                <a:cs typeface="Quattrocento Sans"/>
                <a:sym typeface="Quattrocento Sans"/>
              </a:rPr>
              <a:t>S. Rionaldo</a:t>
            </a:r>
            <a:endParaRPr sz="600">
              <a:latin typeface="Barlow Light" panose="00000400000000000000" pitchFamily="50" charset="0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600">
                <a:latin typeface="Barlow Light" panose="00000400000000000000" pitchFamily="50" charset="0"/>
                <a:ea typeface="Quattrocento Sans"/>
                <a:cs typeface="Quattrocento Sans"/>
                <a:sym typeface="Quattrocento Sans"/>
              </a:rPr>
              <a:t>Direktorat Jenderal Kekayaan Intelektual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Barlow Light" panose="00000400000000000000" pitchFamily="50" charset="0"/>
                <a:ea typeface="Quattrocento Sans"/>
                <a:cs typeface="Quattrocento Sans"/>
                <a:sym typeface="Quattrocento Sans"/>
              </a:rPr>
              <a:t>202</a:t>
            </a:r>
            <a:r>
              <a:rPr lang="id-ID" sz="600">
                <a:latin typeface="Barlow Light" panose="00000400000000000000" pitchFamily="50" charset="0"/>
                <a:ea typeface="Quattrocento Sans"/>
                <a:cs typeface="Quattrocento Sans"/>
                <a:sym typeface="Quattrocento Sans"/>
              </a:rPr>
              <a:t>3</a:t>
            </a:r>
            <a:endParaRPr sz="600">
              <a:latin typeface="Barlow Light" panose="00000400000000000000" pitchFamily="50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0" name="Google Shape;10;p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543225" y="39470"/>
            <a:ext cx="548700" cy="30011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/>
        </p:nvSpPr>
        <p:spPr>
          <a:xfrm>
            <a:off x="-6026" y="0"/>
            <a:ext cx="1933885" cy="26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500">
                <a:latin typeface="Barlow Light" panose="00000400000000000000" pitchFamily="50" charset="0"/>
                <a:ea typeface="Quattrocento Sans"/>
                <a:cs typeface="Quattrocento Sans"/>
                <a:sym typeface="Quattrocento Sans"/>
              </a:rPr>
              <a:t>Selayang Pandang Hak Cipta</a:t>
            </a:r>
            <a:endParaRPr sz="500">
              <a:latin typeface="Barlow Light" panose="00000400000000000000" pitchFamily="50" charset="0"/>
              <a:ea typeface="Quattrocento Sans"/>
              <a:cs typeface="Quattrocento Sans"/>
              <a:sym typeface="Quattrocento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Barlow" panose="00000500000000000000" pitchFamily="50" charset="0"/>
          <a:ea typeface="Barlow" panose="00000500000000000000" pitchFamily="50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PhagsPa" panose="020B0502040204020203" pitchFamily="34" charset="0"/>
          <a:ea typeface="Microsoft PhagsPa" panose="020B0502040204020203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98BB3BE-EEA4-52CB-DB17-30A189AF55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137" b="7137"/>
          <a:stretch/>
        </p:blipFill>
        <p:spPr>
          <a:xfrm>
            <a:off x="0" y="-40512"/>
            <a:ext cx="9144000" cy="52245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84684C-2393-0DE4-24B6-75894295E4A1}"/>
              </a:ext>
            </a:extLst>
          </p:cNvPr>
          <p:cNvSpPr/>
          <p:nvPr/>
        </p:nvSpPr>
        <p:spPr>
          <a:xfrm rot="10800000">
            <a:off x="0" y="-40512"/>
            <a:ext cx="9144000" cy="5224524"/>
          </a:xfrm>
          <a:prstGeom prst="rect">
            <a:avLst/>
          </a:prstGeom>
          <a:gradFill flip="none" rotWithShape="1">
            <a:gsLst>
              <a:gs pos="0">
                <a:srgbClr val="93E3FF">
                  <a:alpha val="84000"/>
                </a:srgbClr>
              </a:gs>
              <a:gs pos="74000">
                <a:srgbClr val="0070C0">
                  <a:alpha val="82000"/>
                </a:srgbClr>
              </a:gs>
              <a:gs pos="100000">
                <a:srgbClr val="0070C0"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5" name="Google Shape;75;p12"/>
          <p:cNvSpPr txBox="1">
            <a:spLocks noGrp="1"/>
          </p:cNvSpPr>
          <p:nvPr>
            <p:ph type="ctrTitle"/>
          </p:nvPr>
        </p:nvSpPr>
        <p:spPr>
          <a:xfrm>
            <a:off x="950331" y="1759352"/>
            <a:ext cx="6260697" cy="17978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5400" i="1">
                <a:solidFill>
                  <a:schemeClr val="bg1"/>
                </a:solidFill>
                <a:latin typeface="Lora" pitchFamily="2" charset="0"/>
              </a:rPr>
              <a:t>Pelindungan </a:t>
            </a:r>
            <a:br>
              <a:rPr lang="id-ID" sz="5400" i="1">
                <a:solidFill>
                  <a:schemeClr val="bg1"/>
                </a:solidFill>
                <a:latin typeface="Lora" pitchFamily="2" charset="0"/>
              </a:rPr>
            </a:br>
            <a:r>
              <a:rPr lang="en" sz="5400">
                <a:solidFill>
                  <a:schemeClr val="bg1"/>
                </a:solidFill>
              </a:rPr>
              <a:t>Hak Cipta</a:t>
            </a:r>
            <a:endParaRPr sz="5400">
              <a:solidFill>
                <a:schemeClr val="bg1"/>
              </a:solidFill>
            </a:endParaRPr>
          </a:p>
        </p:txBody>
      </p:sp>
      <p:pic>
        <p:nvPicPr>
          <p:cNvPr id="7" name="Google Shape;84;p1">
            <a:extLst>
              <a:ext uri="{FF2B5EF4-FFF2-40B4-BE49-F238E27FC236}">
                <a16:creationId xmlns:a16="http://schemas.microsoft.com/office/drawing/2014/main" id="{586BC0FD-7491-0B5C-2960-1C1CDF269CA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8996" t="18361" r="5809" b="20366"/>
          <a:stretch/>
        </p:blipFill>
        <p:spPr>
          <a:xfrm>
            <a:off x="5685926" y="4531345"/>
            <a:ext cx="3458074" cy="4784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E84A3A-D410-EEC0-7B06-94390D56ECB4}"/>
              </a:ext>
            </a:extLst>
          </p:cNvPr>
          <p:cNvCxnSpPr>
            <a:cxnSpLocks/>
          </p:cNvCxnSpPr>
          <p:nvPr/>
        </p:nvCxnSpPr>
        <p:spPr>
          <a:xfrm>
            <a:off x="1054503" y="1527858"/>
            <a:ext cx="6746834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oogle Shape;10;p1">
            <a:extLst>
              <a:ext uri="{FF2B5EF4-FFF2-40B4-BE49-F238E27FC236}">
                <a16:creationId xmlns:a16="http://schemas.microsoft.com/office/drawing/2014/main" id="{ABD0E9DF-B921-EF2C-C222-7E28F3284A1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0475" y="4561620"/>
            <a:ext cx="764028" cy="417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ubTitle" idx="4294967295"/>
          </p:nvPr>
        </p:nvSpPr>
        <p:spPr>
          <a:xfrm>
            <a:off x="2371500" y="2093775"/>
            <a:ext cx="3048600" cy="24487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b="1" i="1">
                <a:latin typeface="Lora"/>
                <a:ea typeface="Lora"/>
                <a:cs typeface="Lora"/>
                <a:sym typeface="Lora"/>
              </a:rPr>
              <a:t>S. Rionaldo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d-ID" sz="1100" b="1">
                <a:latin typeface="Barlow" panose="00000500000000000000" pitchFamily="50" charset="0"/>
              </a:rPr>
              <a:t>Analis Kekayaan Intelektual (2017-sekarang)</a:t>
            </a:r>
            <a:endParaRPr lang="id-ID" sz="1100" b="1">
              <a:solidFill>
                <a:schemeClr val="dk1"/>
              </a:solidFill>
              <a:latin typeface="Barlow" panose="00000500000000000000" pitchFamily="50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d-ID" sz="1100">
                <a:latin typeface="Barlow" panose="00000500000000000000" pitchFamily="50" charset="0"/>
              </a:rPr>
              <a:t>Direktorat Hak Cipta dan Desain Industri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d-ID" sz="1100">
                <a:latin typeface="Barlow" panose="00000500000000000000" pitchFamily="50" charset="0"/>
              </a:rPr>
              <a:t>Direktorat Jenderal Kekayaan Intelektual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d-ID" sz="1100">
                <a:latin typeface="Barlow" panose="00000500000000000000" pitchFamily="50" charset="0"/>
              </a:rPr>
              <a:t>Kementerian Hukum dan Hak Asasi Manusia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id-ID" sz="1100">
              <a:latin typeface="Barlow" panose="00000500000000000000" pitchFamily="50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d-ID" sz="1100" b="1"/>
              <a:t>Anggota Tim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d-ID" sz="1100"/>
              <a:t>Penyusun Modul Kekayaan Intelektual Tingkat Dasar Bidang Hak Cipta (2020)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id-ID" sz="1100">
              <a:latin typeface="Barlow" panose="00000500000000000000" pitchFamily="50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id-ID" b="1"/>
          </a:p>
        </p:txBody>
      </p:sp>
      <p:cxnSp>
        <p:nvCxnSpPr>
          <p:cNvPr id="92" name="Google Shape;92;p13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3" name="Google Shape;93;p13"/>
          <p:cNvPicPr preferRelativeResize="0"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4096" t="16181" r="8378" b="19739"/>
          <a:stretch/>
        </p:blipFill>
        <p:spPr>
          <a:xfrm>
            <a:off x="549999" y="721485"/>
            <a:ext cx="1414529" cy="1414529"/>
          </a:xfrm>
          <a:prstGeom prst="ellipse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>
            <a:spLocks noGrp="1"/>
          </p:cNvSpPr>
          <p:nvPr>
            <p:ph type="ctrTitle" idx="4294967295"/>
          </p:nvPr>
        </p:nvSpPr>
        <p:spPr>
          <a:xfrm>
            <a:off x="2371625" y="816550"/>
            <a:ext cx="4908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Lora" pitchFamily="2" charset="0"/>
              </a:rPr>
              <a:t>Rio</a:t>
            </a:r>
            <a:endParaRPr sz="6000">
              <a:latin typeface="Lora" pitchFamily="2" charset="0"/>
            </a:endParaRPr>
          </a:p>
        </p:txBody>
      </p:sp>
      <p:cxnSp>
        <p:nvCxnSpPr>
          <p:cNvPr id="95" name="Google Shape;95;p13"/>
          <p:cNvCxnSpPr/>
          <p:nvPr/>
        </p:nvCxnSpPr>
        <p:spPr>
          <a:xfrm>
            <a:off x="3820875" y="1428750"/>
            <a:ext cx="5323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4294967295"/>
          </p:nvPr>
        </p:nvSpPr>
        <p:spPr>
          <a:xfrm>
            <a:off x="5730900" y="2530852"/>
            <a:ext cx="3048600" cy="18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latin typeface="Barlow" panose="00000500000000000000" pitchFamily="50" charset="0"/>
              </a:rPr>
              <a:t>Pendidikan Terakhir</a:t>
            </a:r>
            <a:endParaRPr sz="1100" b="1">
              <a:latin typeface="Barlow" panose="00000500000000000000" pitchFamily="50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Barlow" panose="00000500000000000000" pitchFamily="50" charset="0"/>
              </a:rPr>
              <a:t>Sarjana Seni, Institut Teknologi Bandung (2013)</a:t>
            </a:r>
            <a:endParaRPr sz="1100" b="1">
              <a:latin typeface="Barlow" panose="00000500000000000000" pitchFamily="50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Barlow" panose="00000500000000000000" pitchFamily="50" charset="0"/>
              </a:rPr>
              <a:t>WIPO-BCC Advanced Course On Copyright And Related Rights (2021)</a:t>
            </a:r>
            <a:endParaRPr sz="1100">
              <a:latin typeface="Barlow" panose="00000500000000000000" pitchFamily="50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chemeClr val="tx1"/>
                </a:solidFill>
              </a:rPr>
              <a:t>Tujuan Presentasi</a:t>
            </a:r>
            <a:endParaRPr sz="2400" i="1">
              <a:solidFill>
                <a:schemeClr val="tx1"/>
              </a:solidFill>
            </a:endParaRPr>
          </a:p>
        </p:txBody>
      </p:sp>
      <p:sp>
        <p:nvSpPr>
          <p:cNvPr id="115" name="Google Shape;115;p15"/>
          <p:cNvSpPr txBox="1">
            <a:spLocks noGrp="1"/>
          </p:cNvSpPr>
          <p:nvPr>
            <p:ph type="body" idx="1"/>
          </p:nvPr>
        </p:nvSpPr>
        <p:spPr>
          <a:xfrm>
            <a:off x="1381250" y="1730954"/>
            <a:ext cx="7326000" cy="25164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ClrTx/>
              <a:buSzPts val="2200"/>
              <a:buAutoNum type="arabicPeriod"/>
            </a:pPr>
            <a:r>
              <a:rPr lang="id-ID" sz="2200">
                <a:latin typeface="Barlow" panose="00000500000000000000" pitchFamily="50" charset="0"/>
              </a:rPr>
              <a:t>Mendefinisikan apa itu Hak Cipta, Hak Moral dan Hak Ekonomi.</a:t>
            </a:r>
          </a:p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ClrTx/>
              <a:buSzPts val="2200"/>
              <a:buAutoNum type="arabicPeriod"/>
            </a:pPr>
            <a:r>
              <a:rPr lang="en" sz="2200">
                <a:latin typeface="Barlow" panose="00000500000000000000" pitchFamily="50" charset="0"/>
              </a:rPr>
              <a:t>Menyebutkan </a:t>
            </a:r>
            <a:r>
              <a:rPr lang="id-ID" sz="2200">
                <a:latin typeface="Barlow" panose="00000500000000000000" pitchFamily="50" charset="0"/>
              </a:rPr>
              <a:t>jenis ciptaan yang dilindungi.</a:t>
            </a:r>
            <a:endParaRPr lang="en" sz="2200">
              <a:latin typeface="Barlow" panose="00000500000000000000" pitchFamily="50" charset="0"/>
            </a:endParaRPr>
          </a:p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ClrTx/>
              <a:buSzPts val="2200"/>
              <a:buAutoNum type="arabicPeriod"/>
            </a:pPr>
            <a:r>
              <a:rPr lang="id-ID" sz="2200">
                <a:latin typeface="Barlow" panose="00000500000000000000" pitchFamily="50" charset="0"/>
              </a:rPr>
              <a:t>Melakukan </a:t>
            </a:r>
            <a:r>
              <a:rPr lang="en" sz="2200">
                <a:latin typeface="Barlow" panose="00000500000000000000" pitchFamily="50" charset="0"/>
              </a:rPr>
              <a:t>pencatatan hak cipta secara online.</a:t>
            </a:r>
            <a:endParaRPr sz="2200">
              <a:latin typeface="Barlow" panose="00000500000000000000" pitchFamily="50" charset="0"/>
            </a:endParaRPr>
          </a:p>
        </p:txBody>
      </p:sp>
      <p:grpSp>
        <p:nvGrpSpPr>
          <p:cNvPr id="116" name="Google Shape;116;p1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117" name="Google Shape;117;p1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" name="Google Shape;121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DC7AC7-D512-5E83-5C51-C1B7FBA343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148" b="7148"/>
          <a:stretch/>
        </p:blipFill>
        <p:spPr>
          <a:xfrm>
            <a:off x="0" y="-40512"/>
            <a:ext cx="9144000" cy="522452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31B97E-12A6-E627-856D-391AEE437498}"/>
              </a:ext>
            </a:extLst>
          </p:cNvPr>
          <p:cNvSpPr/>
          <p:nvPr/>
        </p:nvSpPr>
        <p:spPr>
          <a:xfrm rot="10800000">
            <a:off x="0" y="-40512"/>
            <a:ext cx="9144000" cy="5224524"/>
          </a:xfrm>
          <a:prstGeom prst="rect">
            <a:avLst/>
          </a:prstGeom>
          <a:gradFill flip="none" rotWithShape="1">
            <a:gsLst>
              <a:gs pos="0">
                <a:srgbClr val="93E3FF">
                  <a:alpha val="84000"/>
                </a:srgbClr>
              </a:gs>
              <a:gs pos="74000">
                <a:srgbClr val="0070C0">
                  <a:alpha val="82000"/>
                </a:srgbClr>
              </a:gs>
              <a:gs pos="100000">
                <a:srgbClr val="0070C0"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6" name="Google Shape;126;p16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508115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bg1"/>
                </a:solidFill>
              </a:rPr>
              <a:t>Apa itu Hak Cipta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27" name="Google Shape;127;p16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bg1"/>
                </a:solidFill>
              </a:rPr>
              <a:t>Gambaran umum dan pengertian</a:t>
            </a:r>
            <a:endParaRPr>
              <a:solidFill>
                <a:schemeClr val="bg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10A65E-EA9E-C8FC-BDA3-DF02EE6FB490}"/>
              </a:ext>
            </a:extLst>
          </p:cNvPr>
          <p:cNvCxnSpPr>
            <a:cxnSpLocks/>
          </p:cNvCxnSpPr>
          <p:nvPr/>
        </p:nvCxnSpPr>
        <p:spPr>
          <a:xfrm>
            <a:off x="2083184" y="1945177"/>
            <a:ext cx="3095329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 idx="4294967295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Lora" pitchFamily="2" charset="0"/>
              </a:rPr>
              <a:t>Gambaran Umum Kekayaan Intelektual</a:t>
            </a:r>
            <a:endParaRPr sz="1200" i="1">
              <a:latin typeface="Lora" pitchFamily="2" charset="0"/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cxnSp>
        <p:nvCxnSpPr>
          <p:cNvPr id="137" name="Google Shape;137;p17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8" name="Google Shape;138;p17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9" name="Google Shape;139;p17"/>
          <p:cNvSpPr txBox="1">
            <a:spLocks noGrp="1"/>
          </p:cNvSpPr>
          <p:nvPr>
            <p:ph type="body" idx="4294967295"/>
          </p:nvPr>
        </p:nvSpPr>
        <p:spPr>
          <a:xfrm>
            <a:off x="467100" y="467100"/>
            <a:ext cx="1107900" cy="4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highlight>
                  <a:schemeClr val="accent1"/>
                </a:highlight>
                <a:latin typeface="Barlow" panose="00000500000000000000" pitchFamily="50" charset="0"/>
              </a:rPr>
              <a:t>Merek</a:t>
            </a:r>
            <a:endParaRPr sz="1800">
              <a:latin typeface="Barlow" panose="00000500000000000000" pitchFamily="50" charset="0"/>
            </a:endParaRPr>
          </a:p>
        </p:txBody>
      </p:sp>
      <p:sp>
        <p:nvSpPr>
          <p:cNvPr id="140" name="Google Shape;140;p17"/>
          <p:cNvSpPr txBox="1">
            <a:spLocks noGrp="1"/>
          </p:cNvSpPr>
          <p:nvPr>
            <p:ph type="body" idx="4294967295"/>
          </p:nvPr>
        </p:nvSpPr>
        <p:spPr>
          <a:xfrm>
            <a:off x="4572000" y="467100"/>
            <a:ext cx="1107900" cy="4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highlight>
                  <a:schemeClr val="accent1"/>
                </a:highlight>
                <a:latin typeface="Barlow" panose="00000500000000000000" pitchFamily="50" charset="0"/>
              </a:rPr>
              <a:t>Paten</a:t>
            </a:r>
            <a:endParaRPr sz="1800">
              <a:latin typeface="Barlow" panose="00000500000000000000" pitchFamily="50" charset="0"/>
            </a:endParaRPr>
          </a:p>
        </p:txBody>
      </p:sp>
      <p:sp>
        <p:nvSpPr>
          <p:cNvPr id="141" name="Google Shape;141;p17"/>
          <p:cNvSpPr txBox="1">
            <a:spLocks noGrp="1"/>
          </p:cNvSpPr>
          <p:nvPr>
            <p:ph type="body" idx="4294967295"/>
          </p:nvPr>
        </p:nvSpPr>
        <p:spPr>
          <a:xfrm>
            <a:off x="467100" y="2571600"/>
            <a:ext cx="1957800" cy="4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highlight>
                  <a:schemeClr val="accent1"/>
                </a:highlight>
                <a:latin typeface="Barlow" panose="00000500000000000000" pitchFamily="50" charset="0"/>
              </a:rPr>
              <a:t>Desain Industri</a:t>
            </a:r>
            <a:endParaRPr sz="1800">
              <a:latin typeface="Barlow" panose="00000500000000000000" pitchFamily="50" charset="0"/>
            </a:endParaRPr>
          </a:p>
        </p:txBody>
      </p:sp>
      <p:sp>
        <p:nvSpPr>
          <p:cNvPr id="142" name="Google Shape;142;p17"/>
          <p:cNvSpPr txBox="1">
            <a:spLocks noGrp="1"/>
          </p:cNvSpPr>
          <p:nvPr>
            <p:ph type="body" idx="4294967295"/>
          </p:nvPr>
        </p:nvSpPr>
        <p:spPr>
          <a:xfrm>
            <a:off x="4572000" y="2571600"/>
            <a:ext cx="1957800" cy="4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highlight>
                  <a:schemeClr val="accent1"/>
                </a:highlight>
                <a:latin typeface="Barlow" panose="00000500000000000000" pitchFamily="50" charset="0"/>
              </a:rPr>
              <a:t>Hak Cipta</a:t>
            </a:r>
            <a:endParaRPr sz="1800">
              <a:latin typeface="Barlow" panose="00000500000000000000" pitchFamily="50" charset="0"/>
            </a:endParaRPr>
          </a:p>
        </p:txBody>
      </p:sp>
      <p:pic>
        <p:nvPicPr>
          <p:cNvPr id="143" name="Google Shape;14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5000" y="724276"/>
            <a:ext cx="1721199" cy="70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3200" y="1727860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/>
          <p:cNvPicPr preferRelativeResize="0"/>
          <p:nvPr/>
        </p:nvPicPr>
        <p:blipFill rotWithShape="1">
          <a:blip r:embed="rId5">
            <a:alphaModFix/>
          </a:blip>
          <a:srcRect l="21715" t="38149" r="16168" b="36280"/>
          <a:stretch/>
        </p:blipFill>
        <p:spPr>
          <a:xfrm>
            <a:off x="1666875" y="1769912"/>
            <a:ext cx="1226376" cy="50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 rotWithShape="1">
          <a:blip r:embed="rId6">
            <a:alphaModFix/>
          </a:blip>
          <a:srcRect t="13305" b="12899"/>
          <a:stretch/>
        </p:blipFill>
        <p:spPr>
          <a:xfrm>
            <a:off x="2997975" y="1727864"/>
            <a:ext cx="1440617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9200" y="724275"/>
            <a:ext cx="2973885" cy="168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99374" y="3038700"/>
            <a:ext cx="2973875" cy="148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79900" y="3038700"/>
            <a:ext cx="2078499" cy="1385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 txBox="1">
            <a:spLocks noGrp="1"/>
          </p:cNvSpPr>
          <p:nvPr>
            <p:ph type="title"/>
          </p:nvPr>
        </p:nvSpPr>
        <p:spPr>
          <a:xfrm>
            <a:off x="1381250" y="587825"/>
            <a:ext cx="3147000" cy="7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Objek Pelindungan dalam Genggaman</a:t>
            </a:r>
            <a:endParaRPr/>
          </a:p>
        </p:txBody>
      </p:sp>
      <p:sp>
        <p:nvSpPr>
          <p:cNvPr id="155" name="Google Shape;155;p1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pSp>
        <p:nvGrpSpPr>
          <p:cNvPr id="156" name="Google Shape;156;p18"/>
          <p:cNvGrpSpPr/>
          <p:nvPr/>
        </p:nvGrpSpPr>
        <p:grpSpPr>
          <a:xfrm>
            <a:off x="5353200" y="373572"/>
            <a:ext cx="2119546" cy="4396359"/>
            <a:chOff x="2547150" y="238125"/>
            <a:chExt cx="2525675" cy="5238750"/>
          </a:xfrm>
        </p:grpSpPr>
        <p:sp>
          <p:nvSpPr>
            <p:cNvPr id="157" name="Google Shape;157;p18"/>
            <p:cNvSpPr/>
            <p:nvPr/>
          </p:nvSpPr>
          <p:spPr>
            <a:xfrm>
              <a:off x="2547150" y="238125"/>
              <a:ext cx="2525675" cy="5238750"/>
            </a:xfrm>
            <a:custGeom>
              <a:avLst/>
              <a:gdLst/>
              <a:ahLst/>
              <a:cxnLst/>
              <a:rect l="l" t="t" r="r" b="b"/>
              <a:pathLst>
                <a:path w="101027" h="209550" extrusionOk="0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8"/>
            <p:cNvSpPr/>
            <p:nvPr/>
          </p:nvSpPr>
          <p:spPr>
            <a:xfrm>
              <a:off x="3557025" y="5147100"/>
              <a:ext cx="504050" cy="179900"/>
            </a:xfrm>
            <a:custGeom>
              <a:avLst/>
              <a:gdLst/>
              <a:ahLst/>
              <a:cxnLst/>
              <a:rect l="l" t="t" r="r" b="b"/>
              <a:pathLst>
                <a:path w="20162" h="7196" extrusionOk="0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8"/>
            <p:cNvSpPr/>
            <p:nvPr/>
          </p:nvSpPr>
          <p:spPr>
            <a:xfrm>
              <a:off x="3008050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8"/>
            <p:cNvSpPr/>
            <p:nvPr/>
          </p:nvSpPr>
          <p:spPr>
            <a:xfrm>
              <a:off x="3566400" y="434850"/>
              <a:ext cx="487175" cy="76850"/>
            </a:xfrm>
            <a:custGeom>
              <a:avLst/>
              <a:gdLst/>
              <a:ahLst/>
              <a:cxnLst/>
              <a:rect l="l" t="t" r="r" b="b"/>
              <a:pathLst>
                <a:path w="19487" h="3074" extrusionOk="0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1" name="Google Shape;161;p18"/>
          <p:cNvPicPr preferRelativeResize="0"/>
          <p:nvPr/>
        </p:nvPicPr>
        <p:blipFill rotWithShape="1">
          <a:blip r:embed="rId3">
            <a:alphaModFix/>
          </a:blip>
          <a:srcRect t="8477" b="11847"/>
          <a:stretch/>
        </p:blipFill>
        <p:spPr>
          <a:xfrm>
            <a:off x="5400213" y="778613"/>
            <a:ext cx="2025525" cy="358625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62" name="Google Shape;162;p18"/>
          <p:cNvGrpSpPr/>
          <p:nvPr/>
        </p:nvGrpSpPr>
        <p:grpSpPr>
          <a:xfrm>
            <a:off x="881858" y="981798"/>
            <a:ext cx="275317" cy="264198"/>
            <a:chOff x="6605925" y="948050"/>
            <a:chExt cx="482250" cy="462775"/>
          </a:xfrm>
        </p:grpSpPr>
        <p:sp>
          <p:nvSpPr>
            <p:cNvPr id="163" name="Google Shape;163;p18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l" t="t" r="r" b="b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8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l" t="t" r="r" b="b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8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l" t="t" r="r" b="b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8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l" t="t" r="r" b="b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8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" name="Google Shape;169;p18"/>
          <p:cNvGrpSpPr/>
          <p:nvPr/>
        </p:nvGrpSpPr>
        <p:grpSpPr>
          <a:xfrm>
            <a:off x="1440901" y="2195416"/>
            <a:ext cx="372594" cy="310145"/>
            <a:chOff x="1247825" y="322750"/>
            <a:chExt cx="443300" cy="369000"/>
          </a:xfrm>
        </p:grpSpPr>
        <p:sp>
          <p:nvSpPr>
            <p:cNvPr id="170" name="Google Shape;170;p18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8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8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8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" name="Google Shape;175;p18"/>
          <p:cNvGrpSpPr/>
          <p:nvPr/>
        </p:nvGrpSpPr>
        <p:grpSpPr>
          <a:xfrm>
            <a:off x="1449093" y="1524432"/>
            <a:ext cx="356204" cy="313212"/>
            <a:chOff x="1929775" y="320925"/>
            <a:chExt cx="423800" cy="372650"/>
          </a:xfrm>
        </p:grpSpPr>
        <p:sp>
          <p:nvSpPr>
            <p:cNvPr id="176" name="Google Shape;176;p18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8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8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8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1" name="Google Shape;181;p18"/>
          <p:cNvSpPr/>
          <p:nvPr/>
        </p:nvSpPr>
        <p:spPr>
          <a:xfrm>
            <a:off x="1481345" y="2863329"/>
            <a:ext cx="291717" cy="335738"/>
          </a:xfrm>
          <a:custGeom>
            <a:avLst/>
            <a:gdLst/>
            <a:ahLst/>
            <a:cxnLst/>
            <a:rect l="l" t="t" r="r" b="b"/>
            <a:pathLst>
              <a:path w="13883" h="15978" fill="none" extrusionOk="0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2" name="Google Shape;182;p18"/>
          <p:cNvGrpSpPr/>
          <p:nvPr/>
        </p:nvGrpSpPr>
        <p:grpSpPr>
          <a:xfrm>
            <a:off x="1447555" y="3556857"/>
            <a:ext cx="359272" cy="376691"/>
            <a:chOff x="5961125" y="1623900"/>
            <a:chExt cx="427450" cy="448175"/>
          </a:xfrm>
        </p:grpSpPr>
        <p:sp>
          <p:nvSpPr>
            <p:cNvPr id="183" name="Google Shape;183;p18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8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8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8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18"/>
          <p:cNvSpPr txBox="1">
            <a:spLocks noGrp="1"/>
          </p:cNvSpPr>
          <p:nvPr>
            <p:ph type="body" idx="4294967295"/>
          </p:nvPr>
        </p:nvSpPr>
        <p:spPr>
          <a:xfrm>
            <a:off x="1868700" y="3404250"/>
            <a:ext cx="2521800" cy="6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highlight>
                  <a:schemeClr val="accent1"/>
                </a:highlight>
              </a:rPr>
              <a:t>Main</a:t>
            </a:r>
            <a:r>
              <a:rPr lang="en" sz="1700"/>
              <a:t> game untuk mengisi waktu luang</a:t>
            </a:r>
            <a:endParaRPr sz="1700"/>
          </a:p>
        </p:txBody>
      </p:sp>
      <p:sp>
        <p:nvSpPr>
          <p:cNvPr id="191" name="Google Shape;191;p18"/>
          <p:cNvSpPr txBox="1">
            <a:spLocks noGrp="1"/>
          </p:cNvSpPr>
          <p:nvPr>
            <p:ph type="body" idx="4294967295"/>
          </p:nvPr>
        </p:nvSpPr>
        <p:spPr>
          <a:xfrm>
            <a:off x="1868700" y="1395975"/>
            <a:ext cx="3390900" cy="6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highlight>
                  <a:schemeClr val="accent1"/>
                </a:highlight>
              </a:rPr>
              <a:t>Nonton</a:t>
            </a:r>
            <a:r>
              <a:rPr lang="en" sz="1700"/>
              <a:t> video edukatif di Youtube, atau drama korea di Netflix</a:t>
            </a:r>
            <a:endParaRPr sz="1700"/>
          </a:p>
        </p:txBody>
      </p:sp>
      <p:sp>
        <p:nvSpPr>
          <p:cNvPr id="192" name="Google Shape;192;p18"/>
          <p:cNvSpPr txBox="1">
            <a:spLocks noGrp="1"/>
          </p:cNvSpPr>
          <p:nvPr>
            <p:ph type="body" idx="4294967295"/>
          </p:nvPr>
        </p:nvSpPr>
        <p:spPr>
          <a:xfrm>
            <a:off x="1868700" y="2077875"/>
            <a:ext cx="3274800" cy="6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highlight>
                  <a:schemeClr val="accent1"/>
                </a:highlight>
              </a:rPr>
              <a:t>Gulir</a:t>
            </a:r>
            <a:r>
              <a:rPr lang="en" sz="1700"/>
              <a:t> beranda Instagram yang berisi foto-foto estetik </a:t>
            </a:r>
            <a:endParaRPr sz="1700"/>
          </a:p>
        </p:txBody>
      </p:sp>
      <p:sp>
        <p:nvSpPr>
          <p:cNvPr id="193" name="Google Shape;193;p18"/>
          <p:cNvSpPr txBox="1">
            <a:spLocks noGrp="1"/>
          </p:cNvSpPr>
          <p:nvPr>
            <p:ph type="body" idx="4294967295"/>
          </p:nvPr>
        </p:nvSpPr>
        <p:spPr>
          <a:xfrm>
            <a:off x="1868700" y="2759775"/>
            <a:ext cx="2521800" cy="6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highlight>
                  <a:schemeClr val="accent1"/>
                </a:highlight>
              </a:rPr>
              <a:t>Dengar</a:t>
            </a:r>
            <a:r>
              <a:rPr lang="en" sz="1700"/>
              <a:t> musik kesukaan di Spotify</a:t>
            </a:r>
            <a:endParaRPr sz="17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421945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/>
              <a:t>Definisi Hak Cipta*</a:t>
            </a:r>
            <a:endParaRPr sz="2400" i="1"/>
          </a:p>
        </p:txBody>
      </p:sp>
      <p:sp>
        <p:nvSpPr>
          <p:cNvPr id="199" name="Google Shape;199;p19"/>
          <p:cNvSpPr txBox="1">
            <a:spLocks noGrp="1"/>
          </p:cNvSpPr>
          <p:nvPr>
            <p:ph type="body" idx="1"/>
          </p:nvPr>
        </p:nvSpPr>
        <p:spPr>
          <a:xfrm>
            <a:off x="1381250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highlight>
                  <a:schemeClr val="accent1"/>
                </a:highlight>
                <a:latin typeface="Barlow" panose="00000500000000000000" pitchFamily="50" charset="0"/>
              </a:rPr>
              <a:t>Hak Eksklusif</a:t>
            </a:r>
            <a:endParaRPr b="1">
              <a:highlight>
                <a:schemeClr val="accent1"/>
              </a:highlight>
              <a:latin typeface="Barlow" panose="00000500000000000000" pitchFamily="50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Barlow" panose="00000500000000000000" pitchFamily="50" charset="0"/>
              </a:rPr>
              <a:t>Hak Cipta adalah hak eksklusif Pencipta.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Terdiri dari Hak Moral dan Hak Ekonomi.</a:t>
            </a:r>
            <a:endParaRPr>
              <a:latin typeface="Barlow" panose="00000500000000000000" pitchFamily="50" charset="0"/>
            </a:endParaRPr>
          </a:p>
        </p:txBody>
      </p:sp>
      <p:sp>
        <p:nvSpPr>
          <p:cNvPr id="200" name="Google Shape;200;p19"/>
          <p:cNvSpPr txBox="1">
            <a:spLocks noGrp="1"/>
          </p:cNvSpPr>
          <p:nvPr>
            <p:ph type="body" idx="2"/>
          </p:nvPr>
        </p:nvSpPr>
        <p:spPr>
          <a:xfrm>
            <a:off x="3834912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highlight>
                  <a:schemeClr val="accent1"/>
                </a:highlight>
                <a:latin typeface="Barlow" panose="00000500000000000000" pitchFamily="50" charset="0"/>
              </a:rPr>
              <a:t>Hak Moral</a:t>
            </a:r>
            <a:endParaRPr b="1">
              <a:highlight>
                <a:schemeClr val="accent1"/>
              </a:highlight>
              <a:latin typeface="Barlow" panose="00000500000000000000" pitchFamily="50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Barlow" panose="00000500000000000000" pitchFamily="50" charset="0"/>
              </a:rPr>
              <a:t>Hak yang melekat secara abadi pada diri Pencipta untuk: mencantumkan nama dan mengubah ciptaan.</a:t>
            </a:r>
            <a:endParaRPr>
              <a:latin typeface="Barlow" panose="00000500000000000000" pitchFamily="50" charset="0"/>
            </a:endParaRPr>
          </a:p>
        </p:txBody>
      </p:sp>
      <p:sp>
        <p:nvSpPr>
          <p:cNvPr id="201" name="Google Shape;201;p19"/>
          <p:cNvSpPr txBox="1">
            <a:spLocks noGrp="1"/>
          </p:cNvSpPr>
          <p:nvPr>
            <p:ph type="body" idx="3"/>
          </p:nvPr>
        </p:nvSpPr>
        <p:spPr>
          <a:xfrm>
            <a:off x="6288573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highlight>
                  <a:schemeClr val="accent1"/>
                </a:highlight>
                <a:latin typeface="Barlow" panose="00000500000000000000" pitchFamily="50" charset="0"/>
              </a:rPr>
              <a:t>Hak Ekonomi</a:t>
            </a:r>
            <a:endParaRPr b="1">
              <a:highlight>
                <a:schemeClr val="accent1"/>
              </a:highlight>
              <a:latin typeface="Barlow" panose="00000500000000000000" pitchFamily="50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Barlow" panose="00000500000000000000" pitchFamily="50" charset="0"/>
              </a:rPr>
              <a:t>Hak eksklusif Pencipta atau Pemegang Hak Cipta untuk mendapatkan manfaat ekonomi atas Ciptaan.</a:t>
            </a:r>
            <a:endParaRPr>
              <a:latin typeface="Barlow" panose="00000500000000000000" pitchFamily="50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Barlow" panose="00000500000000000000" pitchFamily="50" charset="0"/>
            </a:endParaRPr>
          </a:p>
        </p:txBody>
      </p:sp>
      <p:grpSp>
        <p:nvGrpSpPr>
          <p:cNvPr id="202" name="Google Shape;202;p19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03" name="Google Shape;203;p1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9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7" name="Google Shape;207;p19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08" name="Google Shape;208;p19"/>
          <p:cNvSpPr txBox="1">
            <a:spLocks noGrp="1"/>
          </p:cNvSpPr>
          <p:nvPr>
            <p:ph type="subTitle" idx="4294967295"/>
          </p:nvPr>
        </p:nvSpPr>
        <p:spPr>
          <a:xfrm>
            <a:off x="1381250" y="4093752"/>
            <a:ext cx="5591400" cy="6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highlight>
                  <a:srgbClr val="FFCD00"/>
                </a:highlight>
              </a:rPr>
              <a:t>*Undang-Undang Nomor 28 Tahun 2014 tentang Hak Cipta</a:t>
            </a:r>
            <a:endParaRPr sz="1400">
              <a:highlight>
                <a:srgbClr val="FFCD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0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highlight>
                  <a:schemeClr val="accent1"/>
                </a:highlight>
              </a:rPr>
              <a:t>Pencipta</a:t>
            </a:r>
            <a:endParaRPr b="1">
              <a:highlight>
                <a:schemeClr val="accent1"/>
              </a:highlight>
            </a:endParaRPr>
          </a:p>
          <a:p>
            <a:pPr marL="285750" indent="-285750">
              <a:buSzPct val="100000"/>
            </a:pPr>
            <a:r>
              <a:rPr lang="en" sz="1800"/>
              <a:t>Hak yang melekat adalah Hak Moral yang bersifat abadi.</a:t>
            </a:r>
            <a:endParaRPr sz="1800"/>
          </a:p>
          <a:p>
            <a:pPr marL="285750" indent="-285750">
              <a:buSzPct val="100000"/>
            </a:pPr>
            <a:r>
              <a:rPr lang="en" sz="1800"/>
              <a:t>Hak Moral tidak bisa dialihkan, selama Pencipta masih hidup.</a:t>
            </a:r>
          </a:p>
          <a:p>
            <a:pPr marL="285750" indent="-285750">
              <a:buSzPct val="100000"/>
            </a:pPr>
            <a:r>
              <a:rPr lang="en" sz="1800"/>
              <a:t>Pelaksanaan Hak Moral bisa dilakukan melalui wasiat oleh ahli waris, apabila Pencipta wafat.</a:t>
            </a:r>
            <a:endParaRPr sz="1800"/>
          </a:p>
        </p:txBody>
      </p:sp>
      <p:sp>
        <p:nvSpPr>
          <p:cNvPr id="214" name="Google Shape;214;p20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Subjek Pelindungan</a:t>
            </a:r>
            <a:endParaRPr/>
          </a:p>
        </p:txBody>
      </p:sp>
      <p:sp>
        <p:nvSpPr>
          <p:cNvPr id="215" name="Google Shape;215;p20"/>
          <p:cNvSpPr txBox="1">
            <a:spLocks noGrp="1"/>
          </p:cNvSpPr>
          <p:nvPr>
            <p:ph type="body" idx="2"/>
          </p:nvPr>
        </p:nvSpPr>
        <p:spPr>
          <a:xfrm>
            <a:off x="5012925" y="1618700"/>
            <a:ext cx="3425400" cy="22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highlight>
                  <a:schemeClr val="accent1"/>
                </a:highlight>
              </a:rPr>
              <a:t>Pemegang Hak Cipta</a:t>
            </a:r>
            <a:endParaRPr b="1">
              <a:highlight>
                <a:schemeClr val="accent1"/>
              </a:highlight>
            </a:endParaRPr>
          </a:p>
          <a:p>
            <a:pPr marL="285750" indent="-285750">
              <a:buSzPct val="100000"/>
            </a:pPr>
            <a:r>
              <a:rPr lang="en" sz="1800"/>
              <a:t>Hak yang dikelola adalah Hak Ekonomi </a:t>
            </a:r>
            <a:endParaRPr sz="1800"/>
          </a:p>
          <a:p>
            <a:pPr marL="285750" indent="-285750">
              <a:buSzPct val="100000"/>
            </a:pPr>
            <a:r>
              <a:rPr lang="en" sz="1800"/>
              <a:t>Pencipta dapat mengalihkan hak ekonominya kepada pihak lain.</a:t>
            </a:r>
          </a:p>
        </p:txBody>
      </p:sp>
      <p:grpSp>
        <p:nvGrpSpPr>
          <p:cNvPr id="216" name="Google Shape;216;p20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17" name="Google Shape;217;p20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0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1" name="Google Shape;221;p20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Prinsip Dasar Hak Cipta</a:t>
            </a:r>
            <a:endParaRPr/>
          </a:p>
        </p:txBody>
      </p:sp>
      <p:sp>
        <p:nvSpPr>
          <p:cNvPr id="235" name="Google Shape;235;p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b="1">
                <a:highlight>
                  <a:schemeClr val="accent1"/>
                </a:highlight>
              </a:rPr>
              <a:t>Orisinal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sz="1800"/>
              <a:t>Orisinal artinya ciptaan merupakan hasil </a:t>
            </a:r>
            <a:r>
              <a:rPr lang="id-ID" sz="1800">
                <a:highlight>
                  <a:schemeClr val="accent1"/>
                </a:highlight>
              </a:rPr>
              <a:t>karya sendiri secara kreatif</a:t>
            </a:r>
            <a:r>
              <a:rPr lang="id-ID" sz="1800"/>
              <a:t>, bukan mengambil dari orang lain</a:t>
            </a:r>
            <a:r>
              <a:rPr lang="id-ID"/>
              <a:t>.</a:t>
            </a:r>
            <a:endParaRPr lang="en-US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/>
              <a:t>Dua karya bisa saja memiliki gagasan yang sama, asalkan diwujudkan secara kreatif, maka dianggap karya orisinal.</a:t>
            </a:r>
            <a:endParaRPr sz="1800"/>
          </a:p>
        </p:txBody>
      </p:sp>
      <p:sp>
        <p:nvSpPr>
          <p:cNvPr id="236" name="Google Shape;236;p22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b="1">
                <a:highlight>
                  <a:schemeClr val="accent1"/>
                </a:highlight>
              </a:rPr>
              <a:t>Otomatis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sz="1800"/>
              <a:t>Pelindungan Hak Cipta secara otomatis muncul ketika ciptaan </a:t>
            </a:r>
            <a:r>
              <a:rPr lang="id-ID" sz="1800">
                <a:highlight>
                  <a:schemeClr val="accent1"/>
                </a:highlight>
              </a:rPr>
              <a:t>diwujudkan</a:t>
            </a:r>
            <a:r>
              <a:rPr lang="id-ID" sz="1800"/>
              <a:t> dan </a:t>
            </a:r>
            <a:r>
              <a:rPr lang="id-ID" sz="1800">
                <a:highlight>
                  <a:schemeClr val="accent1"/>
                </a:highlight>
              </a:rPr>
              <a:t>dipublikasikan.</a:t>
            </a:r>
            <a:endParaRPr lang="en-US" sz="1800">
              <a:highlight>
                <a:schemeClr val="accen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/>
              <a:t>Jadi, tidak dibutuhkan suatu pendaftaran seperti rezim kekayaan intelektual lain seperti Paten, Merek, dan Desain Industri.</a:t>
            </a:r>
            <a:endParaRPr lang="id-ID" sz="1800"/>
          </a:p>
        </p:txBody>
      </p:sp>
      <p:sp>
        <p:nvSpPr>
          <p:cNvPr id="243" name="Google Shape;243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grpSp>
        <p:nvGrpSpPr>
          <p:cNvPr id="238" name="Google Shape;238;p22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39" name="Google Shape;239;p22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2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2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DC7AC7-D512-5E83-5C51-C1B7FBA343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989" b="6989"/>
          <a:stretch/>
        </p:blipFill>
        <p:spPr>
          <a:xfrm>
            <a:off x="0" y="-40512"/>
            <a:ext cx="9144000" cy="522452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31B97E-12A6-E627-856D-391AEE437498}"/>
              </a:ext>
            </a:extLst>
          </p:cNvPr>
          <p:cNvSpPr/>
          <p:nvPr/>
        </p:nvSpPr>
        <p:spPr>
          <a:xfrm rot="10800000">
            <a:off x="0" y="-40512"/>
            <a:ext cx="9144000" cy="5224524"/>
          </a:xfrm>
          <a:prstGeom prst="rect">
            <a:avLst/>
          </a:prstGeom>
          <a:gradFill flip="none" rotWithShape="1">
            <a:gsLst>
              <a:gs pos="0">
                <a:srgbClr val="93E3FF">
                  <a:alpha val="84000"/>
                </a:srgbClr>
              </a:gs>
              <a:gs pos="74000">
                <a:srgbClr val="0070C0">
                  <a:alpha val="82000"/>
                </a:srgbClr>
              </a:gs>
              <a:gs pos="100000">
                <a:srgbClr val="0070C0"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6" name="Google Shape;126;p16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508115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bg1"/>
                </a:solidFill>
              </a:rPr>
              <a:t>Ruang Lingkup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27" name="Google Shape;127;p16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bg1"/>
                </a:solidFill>
              </a:rPr>
              <a:t>Prinsip dasar pelindungan Hak Cipta</a:t>
            </a:r>
            <a:endParaRPr>
              <a:solidFill>
                <a:schemeClr val="bg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10A65E-EA9E-C8FC-BDA3-DF02EE6FB490}"/>
              </a:ext>
            </a:extLst>
          </p:cNvPr>
          <p:cNvCxnSpPr>
            <a:cxnSpLocks/>
          </p:cNvCxnSpPr>
          <p:nvPr/>
        </p:nvCxnSpPr>
        <p:spPr>
          <a:xfrm>
            <a:off x="2083184" y="1945177"/>
            <a:ext cx="3095329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00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"/>
          <p:cNvSpPr txBox="1">
            <a:spLocks noGrp="1"/>
          </p:cNvSpPr>
          <p:nvPr>
            <p:ph type="body" idx="1"/>
          </p:nvPr>
        </p:nvSpPr>
        <p:spPr>
          <a:xfrm>
            <a:off x="802050" y="2378375"/>
            <a:ext cx="7539900" cy="81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Ciptaan adalah setiap hasil karya cipta di bidang </a:t>
            </a:r>
            <a:r>
              <a:rPr lang="en">
                <a:highlight>
                  <a:srgbClr val="FFCD00"/>
                </a:highlight>
              </a:rPr>
              <a:t>ilmu pengetahuan, seni, dan sastra</a:t>
            </a:r>
            <a:r>
              <a:rPr lang="en"/>
              <a:t> yang dihasilkan atas inspirasi, kemampuan, pikiran, imajinasi, kecekatan, keterampilan, atau keahlian yang diekspresikan dalam bentuk nyata.</a:t>
            </a:r>
            <a:endParaRPr/>
          </a:p>
        </p:txBody>
      </p:sp>
      <p:sp>
        <p:nvSpPr>
          <p:cNvPr id="249" name="Google Shape;249;p23"/>
          <p:cNvSpPr txBox="1">
            <a:spLocks noGrp="1"/>
          </p:cNvSpPr>
          <p:nvPr>
            <p:ph type="sldNum" idx="12"/>
          </p:nvPr>
        </p:nvSpPr>
        <p:spPr>
          <a:xfrm>
            <a:off x="4297650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4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475285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Jenis Ciptaan yang Dilindungi</a:t>
            </a:r>
            <a:endParaRPr>
              <a:highlight>
                <a:schemeClr val="accent1"/>
              </a:highlight>
            </a:endParaRPr>
          </a:p>
        </p:txBody>
      </p:sp>
      <p:sp>
        <p:nvSpPr>
          <p:cNvPr id="255" name="Google Shape;255;p24"/>
          <p:cNvSpPr txBox="1">
            <a:spLocks noGrp="1"/>
          </p:cNvSpPr>
          <p:nvPr>
            <p:ph type="body" idx="1"/>
          </p:nvPr>
        </p:nvSpPr>
        <p:spPr>
          <a:xfrm>
            <a:off x="1381250" y="1616475"/>
            <a:ext cx="38025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Karya Tulis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Ceramah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Alat Peraga Pendidikan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Lagu/Musik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Seni Pertunjukan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Seni Rupa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Seni Terapan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6" name="Google Shape;256;p24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7" name="Google Shape;257;p24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4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4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4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1" name="Google Shape;261;p24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262" name="Google Shape;262;p24"/>
          <p:cNvSpPr txBox="1">
            <a:spLocks noGrp="1"/>
          </p:cNvSpPr>
          <p:nvPr>
            <p:ph type="body" idx="1"/>
          </p:nvPr>
        </p:nvSpPr>
        <p:spPr>
          <a:xfrm>
            <a:off x="5093525" y="1616475"/>
            <a:ext cx="38025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Arsitektur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Peta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Seni Motif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Fotografi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Sinematografi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Terjemahan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Program Komputer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5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546913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Tidak Dilindungi Hak Cipta</a:t>
            </a:r>
            <a:endParaRPr>
              <a:highlight>
                <a:schemeClr val="accent1"/>
              </a:highlight>
            </a:endParaRPr>
          </a:p>
        </p:txBody>
      </p:sp>
      <p:sp>
        <p:nvSpPr>
          <p:cNvPr id="268" name="Google Shape;268;p25"/>
          <p:cNvSpPr txBox="1">
            <a:spLocks noGrp="1"/>
          </p:cNvSpPr>
          <p:nvPr>
            <p:ph type="body" idx="1"/>
          </p:nvPr>
        </p:nvSpPr>
        <p:spPr>
          <a:xfrm>
            <a:off x="1381250" y="1616475"/>
            <a:ext cx="67131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◉"/>
            </a:pPr>
            <a:r>
              <a:rPr lang="en" sz="2000"/>
              <a:t>hasil karya yang belum diwujudkan dalam bentuk nyata;</a:t>
            </a:r>
            <a:endParaRPr sz="20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◉"/>
            </a:pPr>
            <a:r>
              <a:rPr lang="en" sz="2000"/>
              <a:t>setiap ide, prosedur, sistem, metode, konsep, prinsip, temuan.</a:t>
            </a:r>
            <a:endParaRPr sz="20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◉"/>
            </a:pPr>
            <a:r>
              <a:rPr lang="en" sz="2000"/>
              <a:t>alat, benda, atau produk yang diciptakan hanya untuk menyelesaikan masalah teknis atau yang bentuknya hanya ditujukan untuk kebutuhan fungsional.</a:t>
            </a:r>
            <a:endParaRPr sz="2000"/>
          </a:p>
        </p:txBody>
      </p:sp>
      <p:grpSp>
        <p:nvGrpSpPr>
          <p:cNvPr id="269" name="Google Shape;269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70" name="Google Shape;270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4" name="Google Shape;274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6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537007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Jangka Waktu Pelindungan</a:t>
            </a:r>
            <a:endParaRPr/>
          </a:p>
        </p:txBody>
      </p:sp>
      <p:sp>
        <p:nvSpPr>
          <p:cNvPr id="280" name="Google Shape;280;p26"/>
          <p:cNvSpPr txBox="1">
            <a:spLocks noGrp="1"/>
          </p:cNvSpPr>
          <p:nvPr>
            <p:ph type="body" idx="1"/>
          </p:nvPr>
        </p:nvSpPr>
        <p:spPr>
          <a:xfrm>
            <a:off x="1381250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highlight>
                  <a:schemeClr val="accent1"/>
                </a:highlight>
              </a:rPr>
              <a:t>SU+70 tahun</a:t>
            </a:r>
            <a:endParaRPr b="1">
              <a:highlight>
                <a:schemeClr val="accen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Seumur hidup ditambah 70 tahun setelah Pencipta meninggal dunia.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Buku, lagu/ musik, seni rupa, tari, drama, peta, seni motif, dan karya-karya sejenisnya.</a:t>
            </a:r>
            <a:endParaRPr sz="1400"/>
          </a:p>
        </p:txBody>
      </p:sp>
      <p:sp>
        <p:nvSpPr>
          <p:cNvPr id="281" name="Google Shape;281;p26"/>
          <p:cNvSpPr txBox="1">
            <a:spLocks noGrp="1"/>
          </p:cNvSpPr>
          <p:nvPr>
            <p:ph type="body" idx="2"/>
          </p:nvPr>
        </p:nvSpPr>
        <p:spPr>
          <a:xfrm>
            <a:off x="3834912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highlight>
                  <a:schemeClr val="accent1"/>
                </a:highlight>
              </a:rPr>
              <a:t>50 tahun</a:t>
            </a:r>
            <a:endParaRPr b="1">
              <a:highlight>
                <a:schemeClr val="accen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50 tahun semenjak karya dipublikasikan.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Fotografi, sinematografi, program komputer, terjemahan/adaptasi/modifikasi karya cipta lainnya.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Pemegang hak cipta adalah badan hukum</a:t>
            </a:r>
            <a:endParaRPr sz="1400"/>
          </a:p>
        </p:txBody>
      </p:sp>
      <p:sp>
        <p:nvSpPr>
          <p:cNvPr id="282" name="Google Shape;282;p26"/>
          <p:cNvSpPr txBox="1">
            <a:spLocks noGrp="1"/>
          </p:cNvSpPr>
          <p:nvPr>
            <p:ph type="body" idx="3"/>
          </p:nvPr>
        </p:nvSpPr>
        <p:spPr>
          <a:xfrm>
            <a:off x="6288573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highlight>
                  <a:schemeClr val="accent1"/>
                </a:highlight>
              </a:rPr>
              <a:t>25 tahun</a:t>
            </a:r>
            <a:endParaRPr b="1">
              <a:highlight>
                <a:schemeClr val="accen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Khusus untuk karya seni terapan.</a:t>
            </a:r>
            <a:endParaRPr sz="1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3" name="Google Shape;283;p26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84" name="Google Shape;284;p2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6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8" name="Google Shape;288;p2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DC7AC7-D512-5E83-5C51-C1B7FBA343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78" b="6878"/>
          <a:stretch/>
        </p:blipFill>
        <p:spPr>
          <a:xfrm>
            <a:off x="0" y="-40512"/>
            <a:ext cx="9144000" cy="522452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31B97E-12A6-E627-856D-391AEE437498}"/>
              </a:ext>
            </a:extLst>
          </p:cNvPr>
          <p:cNvSpPr/>
          <p:nvPr/>
        </p:nvSpPr>
        <p:spPr>
          <a:xfrm rot="10800000">
            <a:off x="0" y="-40512"/>
            <a:ext cx="9144000" cy="5224524"/>
          </a:xfrm>
          <a:prstGeom prst="rect">
            <a:avLst/>
          </a:prstGeom>
          <a:gradFill flip="none" rotWithShape="1">
            <a:gsLst>
              <a:gs pos="0">
                <a:srgbClr val="93E3FF">
                  <a:alpha val="84000"/>
                </a:srgbClr>
              </a:gs>
              <a:gs pos="74000">
                <a:srgbClr val="0070C0">
                  <a:alpha val="82000"/>
                </a:srgbClr>
              </a:gs>
              <a:gs pos="100000">
                <a:srgbClr val="0070C0"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6" name="Google Shape;126;p16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508115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>
                <a:solidFill>
                  <a:schemeClr val="bg1"/>
                </a:solidFill>
              </a:rPr>
              <a:t>Komersialisasi</a:t>
            </a:r>
          </a:p>
        </p:txBody>
      </p:sp>
      <p:sp>
        <p:nvSpPr>
          <p:cNvPr id="127" name="Google Shape;127;p16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>
                <a:solidFill>
                  <a:schemeClr val="bg1"/>
                </a:solidFill>
              </a:rPr>
              <a:t>Cara mendapatkan keuntungan ekonomi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10A65E-EA9E-C8FC-BDA3-DF02EE6FB490}"/>
              </a:ext>
            </a:extLst>
          </p:cNvPr>
          <p:cNvCxnSpPr>
            <a:cxnSpLocks/>
          </p:cNvCxnSpPr>
          <p:nvPr/>
        </p:nvCxnSpPr>
        <p:spPr>
          <a:xfrm>
            <a:off x="2083184" y="1945177"/>
            <a:ext cx="3095329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30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8"/>
          <p:cNvSpPr txBox="1">
            <a:spLocks noGrp="1"/>
          </p:cNvSpPr>
          <p:nvPr>
            <p:ph type="body" idx="1"/>
          </p:nvPr>
        </p:nvSpPr>
        <p:spPr>
          <a:xfrm>
            <a:off x="802050" y="2378375"/>
            <a:ext cx="7539900" cy="81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Hak ekonomi atas suatu ciptaan adalah hak untuk melakukan komersialisasi atas suatu ciptaan, maka setiap orang yang akan </a:t>
            </a:r>
            <a:r>
              <a:rPr lang="en">
                <a:highlight>
                  <a:srgbClr val="FFCD00"/>
                </a:highlight>
              </a:rPr>
              <a:t>melakukan pemanfaatan suatu ciptaan wajib mendapatkan izin dari Pencipta atau Pemegang Hak Cipta.</a:t>
            </a:r>
            <a:endParaRPr>
              <a:highlight>
                <a:srgbClr val="FFCD00"/>
              </a:highlight>
            </a:endParaRPr>
          </a:p>
        </p:txBody>
      </p:sp>
      <p:sp>
        <p:nvSpPr>
          <p:cNvPr id="302" name="Google Shape;302;p28"/>
          <p:cNvSpPr txBox="1">
            <a:spLocks noGrp="1"/>
          </p:cNvSpPr>
          <p:nvPr>
            <p:ph type="sldNum" idx="12"/>
          </p:nvPr>
        </p:nvSpPr>
        <p:spPr>
          <a:xfrm>
            <a:off x="4297650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9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Komersialisasi Ciptaan</a:t>
            </a:r>
            <a:endParaRPr/>
          </a:p>
        </p:txBody>
      </p:sp>
      <p:sp>
        <p:nvSpPr>
          <p:cNvPr id="308" name="Google Shape;308;p29"/>
          <p:cNvSpPr txBox="1">
            <a:spLocks noGrp="1"/>
          </p:cNvSpPr>
          <p:nvPr>
            <p:ph type="body" idx="1"/>
          </p:nvPr>
        </p:nvSpPr>
        <p:spPr>
          <a:xfrm>
            <a:off x="1381250" y="1638975"/>
            <a:ext cx="2334000" cy="12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highlight>
                  <a:schemeClr val="accent1"/>
                </a:highlight>
              </a:rPr>
              <a:t>Penerbitan Ciptaan</a:t>
            </a:r>
            <a:endParaRPr sz="1200" b="1">
              <a:highlight>
                <a:schemeClr val="accen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Kegiatan memproduksi karya cipta dalam bentuk cetakan.</a:t>
            </a:r>
            <a:endParaRPr sz="1200"/>
          </a:p>
        </p:txBody>
      </p:sp>
      <p:sp>
        <p:nvSpPr>
          <p:cNvPr id="309" name="Google Shape;309;p29"/>
          <p:cNvSpPr txBox="1">
            <a:spLocks noGrp="1"/>
          </p:cNvSpPr>
          <p:nvPr>
            <p:ph type="body" idx="2"/>
          </p:nvPr>
        </p:nvSpPr>
        <p:spPr>
          <a:xfrm>
            <a:off x="3834925" y="1638975"/>
            <a:ext cx="2334000" cy="13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highlight>
                  <a:schemeClr val="accent1"/>
                </a:highlight>
              </a:rPr>
              <a:t>Penggandaan Ciptaan</a:t>
            </a:r>
            <a:endParaRPr sz="1200" b="1">
              <a:highlight>
                <a:schemeClr val="accen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Proses menggandakan satu salinan Ciptaan atau lebih dengan cara dan dalam bentuk apapun permanen atau sementara.</a:t>
            </a:r>
            <a:endParaRPr sz="1200"/>
          </a:p>
        </p:txBody>
      </p:sp>
      <p:sp>
        <p:nvSpPr>
          <p:cNvPr id="310" name="Google Shape;310;p29"/>
          <p:cNvSpPr txBox="1">
            <a:spLocks noGrp="1"/>
          </p:cNvSpPr>
          <p:nvPr>
            <p:ph type="body" idx="3"/>
          </p:nvPr>
        </p:nvSpPr>
        <p:spPr>
          <a:xfrm>
            <a:off x="6288578" y="1638975"/>
            <a:ext cx="2334000" cy="12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highlight>
                  <a:schemeClr val="accent1"/>
                </a:highlight>
              </a:rPr>
              <a:t>Penerjemahan Ciptaan</a:t>
            </a:r>
            <a:endParaRPr sz="1200" b="1">
              <a:highlight>
                <a:schemeClr val="accen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Menafsirkan teks atau kata literasi dalam suatu bahasa ke dalam bahasa lain.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grpSp>
        <p:nvGrpSpPr>
          <p:cNvPr id="311" name="Google Shape;311;p29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312" name="Google Shape;312;p2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9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6" name="Google Shape;316;p29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317" name="Google Shape;317;p29"/>
          <p:cNvSpPr txBox="1">
            <a:spLocks noGrp="1"/>
          </p:cNvSpPr>
          <p:nvPr>
            <p:ph type="body" idx="1"/>
          </p:nvPr>
        </p:nvSpPr>
        <p:spPr>
          <a:xfrm>
            <a:off x="1381250" y="3086775"/>
            <a:ext cx="2334000" cy="12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highlight>
                  <a:schemeClr val="accent1"/>
                </a:highlight>
              </a:rPr>
              <a:t>Adaptasi, Aransemen, Transformasi</a:t>
            </a:r>
            <a:endParaRPr sz="1200" b="1">
              <a:highlight>
                <a:schemeClr val="accen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Pengalihwujudan suatu ciptaan menjadi ciptaan lainnya.</a:t>
            </a:r>
            <a:endParaRPr sz="1200"/>
          </a:p>
        </p:txBody>
      </p:sp>
      <p:sp>
        <p:nvSpPr>
          <p:cNvPr id="318" name="Google Shape;318;p29"/>
          <p:cNvSpPr txBox="1">
            <a:spLocks noGrp="1"/>
          </p:cNvSpPr>
          <p:nvPr>
            <p:ph type="body" idx="2"/>
          </p:nvPr>
        </p:nvSpPr>
        <p:spPr>
          <a:xfrm>
            <a:off x="3834914" y="3086775"/>
            <a:ext cx="2334000" cy="12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highlight>
                  <a:schemeClr val="accent1"/>
                </a:highlight>
              </a:rPr>
              <a:t>Pendistribusian Ciptaan atau salinannya</a:t>
            </a:r>
            <a:endParaRPr sz="1200" b="1">
              <a:highlight>
                <a:schemeClr val="accen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Penjualan, pengedaran, dan/atau penyebaran Ciptaan.</a:t>
            </a:r>
            <a:endParaRPr sz="1200"/>
          </a:p>
        </p:txBody>
      </p:sp>
      <p:sp>
        <p:nvSpPr>
          <p:cNvPr id="319" name="Google Shape;319;p29"/>
          <p:cNvSpPr txBox="1">
            <a:spLocks noGrp="1"/>
          </p:cNvSpPr>
          <p:nvPr>
            <p:ph type="body" idx="3"/>
          </p:nvPr>
        </p:nvSpPr>
        <p:spPr>
          <a:xfrm>
            <a:off x="6288578" y="3086775"/>
            <a:ext cx="2334000" cy="12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highlight>
                  <a:schemeClr val="accent1"/>
                </a:highlight>
              </a:rPr>
              <a:t>Pertunjukan Ciptaan</a:t>
            </a:r>
            <a:endParaRPr sz="1200" b="1">
              <a:highlight>
                <a:schemeClr val="accen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Menampilkan ciptaan di depan publik.  Contoh: drama, drama musikal, tarian, membaca puisi.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DC7AC7-D512-5E83-5C51-C1B7FBA343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131" b="7131"/>
          <a:stretch/>
        </p:blipFill>
        <p:spPr>
          <a:xfrm>
            <a:off x="0" y="-40512"/>
            <a:ext cx="9144000" cy="522452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31B97E-12A6-E627-856D-391AEE437498}"/>
              </a:ext>
            </a:extLst>
          </p:cNvPr>
          <p:cNvSpPr/>
          <p:nvPr/>
        </p:nvSpPr>
        <p:spPr>
          <a:xfrm rot="10800000">
            <a:off x="0" y="-40512"/>
            <a:ext cx="9144000" cy="5224524"/>
          </a:xfrm>
          <a:prstGeom prst="rect">
            <a:avLst/>
          </a:prstGeom>
          <a:gradFill flip="none" rotWithShape="1">
            <a:gsLst>
              <a:gs pos="0">
                <a:srgbClr val="93E3FF">
                  <a:alpha val="84000"/>
                </a:srgbClr>
              </a:gs>
              <a:gs pos="74000">
                <a:srgbClr val="0070C0">
                  <a:alpha val="82000"/>
                </a:srgbClr>
              </a:gs>
              <a:gs pos="100000">
                <a:srgbClr val="0070C0"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6" name="Google Shape;126;p16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508115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bg1"/>
                </a:solidFill>
              </a:rPr>
              <a:t>Administrasi</a:t>
            </a:r>
            <a:endParaRPr lang="id-ID">
              <a:solidFill>
                <a:schemeClr val="bg1"/>
              </a:solidFill>
            </a:endParaRPr>
          </a:p>
        </p:txBody>
      </p:sp>
      <p:sp>
        <p:nvSpPr>
          <p:cNvPr id="127" name="Google Shape;127;p16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bg1"/>
                </a:solidFill>
              </a:rPr>
              <a:t>Prosedur pencatatan Ciptaan</a:t>
            </a:r>
            <a:endParaRPr lang="id-ID">
              <a:solidFill>
                <a:schemeClr val="bg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10A65E-EA9E-C8FC-BDA3-DF02EE6FB490}"/>
              </a:ext>
            </a:extLst>
          </p:cNvPr>
          <p:cNvCxnSpPr>
            <a:cxnSpLocks/>
          </p:cNvCxnSpPr>
          <p:nvPr/>
        </p:nvCxnSpPr>
        <p:spPr>
          <a:xfrm>
            <a:off x="2083184" y="1945177"/>
            <a:ext cx="3095329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12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1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 HC</a:t>
            </a:r>
            <a:endParaRPr/>
          </a:p>
        </p:txBody>
      </p:sp>
      <p:sp>
        <p:nvSpPr>
          <p:cNvPr id="333" name="Google Shape;333;p31"/>
          <p:cNvSpPr txBox="1">
            <a:spLocks noGrp="1"/>
          </p:cNvSpPr>
          <p:nvPr>
            <p:ph type="body" idx="1"/>
          </p:nvPr>
        </p:nvSpPr>
        <p:spPr>
          <a:xfrm>
            <a:off x="1381250" y="1616475"/>
            <a:ext cx="34008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Persetujuan Otomatis Pencatatan Hak Cipta</a:t>
            </a:r>
          </a:p>
        </p:txBody>
      </p:sp>
      <p:grpSp>
        <p:nvGrpSpPr>
          <p:cNvPr id="334" name="Google Shape;334;p31"/>
          <p:cNvGrpSpPr/>
          <p:nvPr/>
        </p:nvGrpSpPr>
        <p:grpSpPr>
          <a:xfrm>
            <a:off x="889984" y="1007708"/>
            <a:ext cx="270226" cy="238344"/>
            <a:chOff x="5247525" y="3007275"/>
            <a:chExt cx="517575" cy="456510"/>
          </a:xfrm>
        </p:grpSpPr>
        <p:sp>
          <p:nvSpPr>
            <p:cNvPr id="335" name="Google Shape;335;p31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1"/>
            <p:cNvSpPr/>
            <p:nvPr/>
          </p:nvSpPr>
          <p:spPr>
            <a:xfrm>
              <a:off x="5566575" y="3265260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7" name="Google Shape;337;p3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grpSp>
        <p:nvGrpSpPr>
          <p:cNvPr id="338" name="Google Shape;338;p31"/>
          <p:cNvGrpSpPr/>
          <p:nvPr/>
        </p:nvGrpSpPr>
        <p:grpSpPr>
          <a:xfrm>
            <a:off x="5353200" y="373572"/>
            <a:ext cx="2119546" cy="4396359"/>
            <a:chOff x="2547150" y="238125"/>
            <a:chExt cx="2525675" cy="5238750"/>
          </a:xfrm>
        </p:grpSpPr>
        <p:sp>
          <p:nvSpPr>
            <p:cNvPr id="339" name="Google Shape;339;p31"/>
            <p:cNvSpPr/>
            <p:nvPr/>
          </p:nvSpPr>
          <p:spPr>
            <a:xfrm>
              <a:off x="2547150" y="238125"/>
              <a:ext cx="2525675" cy="5238750"/>
            </a:xfrm>
            <a:custGeom>
              <a:avLst/>
              <a:gdLst/>
              <a:ahLst/>
              <a:cxnLst/>
              <a:rect l="l" t="t" r="r" b="b"/>
              <a:pathLst>
                <a:path w="101027" h="209550" extrusionOk="0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1"/>
            <p:cNvSpPr/>
            <p:nvPr/>
          </p:nvSpPr>
          <p:spPr>
            <a:xfrm>
              <a:off x="3557025" y="5147100"/>
              <a:ext cx="504050" cy="179900"/>
            </a:xfrm>
            <a:custGeom>
              <a:avLst/>
              <a:gdLst/>
              <a:ahLst/>
              <a:cxnLst/>
              <a:rect l="l" t="t" r="r" b="b"/>
              <a:pathLst>
                <a:path w="20162" h="7196" extrusionOk="0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1"/>
            <p:cNvSpPr/>
            <p:nvPr/>
          </p:nvSpPr>
          <p:spPr>
            <a:xfrm>
              <a:off x="3008050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1"/>
            <p:cNvSpPr/>
            <p:nvPr/>
          </p:nvSpPr>
          <p:spPr>
            <a:xfrm>
              <a:off x="3566400" y="434850"/>
              <a:ext cx="487175" cy="76850"/>
            </a:xfrm>
            <a:custGeom>
              <a:avLst/>
              <a:gdLst/>
              <a:ahLst/>
              <a:cxnLst/>
              <a:rect l="l" t="t" r="r" b="b"/>
              <a:pathLst>
                <a:path w="19487" h="3074" extrusionOk="0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43" name="Google Shape;343;p31"/>
          <p:cNvPicPr preferRelativeResize="0"/>
          <p:nvPr/>
        </p:nvPicPr>
        <p:blipFill rotWithShape="1">
          <a:blip r:embed="rId3">
            <a:alphaModFix/>
          </a:blip>
          <a:srcRect t="9657" b="9657"/>
          <a:stretch/>
        </p:blipFill>
        <p:spPr>
          <a:xfrm>
            <a:off x="5399525" y="756087"/>
            <a:ext cx="2025525" cy="363174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2"/>
          <p:cNvSpPr txBox="1">
            <a:spLocks noGrp="1"/>
          </p:cNvSpPr>
          <p:nvPr>
            <p:ph type="body" idx="1"/>
          </p:nvPr>
        </p:nvSpPr>
        <p:spPr>
          <a:xfrm>
            <a:off x="728850" y="2388625"/>
            <a:ext cx="7686300" cy="81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Pencatatan atas suatu Ciptaan di Direktorat Jenderal Kekayaan Intelektual dengan dikeluarkannya surat pencatatan ciptaan hanya merupakan suatu </a:t>
            </a:r>
            <a:r>
              <a:rPr lang="en">
                <a:highlight>
                  <a:srgbClr val="FFCD00"/>
                </a:highlight>
              </a:rPr>
              <a:t>anggapan hukum</a:t>
            </a:r>
            <a:r>
              <a:rPr lang="en"/>
              <a:t> atas suatu karya cipta. Suatu ciptaan tersebut meski sudah tercatat maupun belum tercatat tetap dilindungi secara hukum.</a:t>
            </a:r>
            <a:endParaRPr>
              <a:highlight>
                <a:srgbClr val="FFCD00"/>
              </a:highlight>
            </a:endParaRPr>
          </a:p>
        </p:txBody>
      </p:sp>
      <p:sp>
        <p:nvSpPr>
          <p:cNvPr id="349" name="Google Shape;349;p32"/>
          <p:cNvSpPr txBox="1">
            <a:spLocks noGrp="1"/>
          </p:cNvSpPr>
          <p:nvPr>
            <p:ph type="sldNum" idx="12"/>
          </p:nvPr>
        </p:nvSpPr>
        <p:spPr>
          <a:xfrm>
            <a:off x="4297650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3"/>
          <p:cNvSpPr txBox="1">
            <a:spLocks noGrp="1"/>
          </p:cNvSpPr>
          <p:nvPr>
            <p:ph type="title"/>
          </p:nvPr>
        </p:nvSpPr>
        <p:spPr>
          <a:xfrm>
            <a:off x="1381250" y="746543"/>
            <a:ext cx="5293870" cy="73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Pentingnya Pencatatan Hak Cipta</a:t>
            </a:r>
            <a:endParaRPr>
              <a:highlight>
                <a:schemeClr val="accent1"/>
              </a:highlight>
            </a:endParaRPr>
          </a:p>
        </p:txBody>
      </p:sp>
      <p:sp>
        <p:nvSpPr>
          <p:cNvPr id="355" name="Google Shape;355;p33"/>
          <p:cNvSpPr txBox="1">
            <a:spLocks noGrp="1"/>
          </p:cNvSpPr>
          <p:nvPr>
            <p:ph type="body" idx="1"/>
          </p:nvPr>
        </p:nvSpPr>
        <p:spPr>
          <a:xfrm>
            <a:off x="1381250" y="1616475"/>
            <a:ext cx="67131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◉"/>
            </a:pPr>
            <a:r>
              <a:rPr lang="en" sz="1800"/>
              <a:t>Bukti awal atas Ciptaan jika ada sengketa</a:t>
            </a:r>
            <a:r>
              <a:rPr lang="id-ID" sz="1800"/>
              <a:t>.</a:t>
            </a:r>
          </a:p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◉"/>
            </a:pPr>
            <a:r>
              <a:rPr lang="id-ID" sz="1800"/>
              <a:t>Informasi Ciptaan dan Produk Hak Terkait tercatat di </a:t>
            </a:r>
            <a:r>
              <a:rPr lang="en-US" sz="1800"/>
              <a:t>PDKI</a:t>
            </a:r>
            <a:r>
              <a:rPr lang="id-ID" sz="1800"/>
              <a:t>.</a:t>
            </a:r>
            <a:endParaRPr lang="id-ID" sz="1800">
              <a:highlight>
                <a:schemeClr val="accent1"/>
              </a:highlight>
            </a:endParaRPr>
          </a:p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◉"/>
            </a:pPr>
            <a:r>
              <a:rPr lang="en" sz="1800"/>
              <a:t>Memberi rasa aman bagi pemilik Hak Cipta.</a:t>
            </a:r>
            <a:endParaRPr sz="1800"/>
          </a:p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◉"/>
            </a:pPr>
            <a:r>
              <a:rPr lang="en" sz="1800"/>
              <a:t>Data pencatatan ditampilkan di PDKI, sehingga informasi Ciptaan dan Produk Hak Terkait dapat diakses umum.</a:t>
            </a:r>
            <a:endParaRPr sz="1800"/>
          </a:p>
        </p:txBody>
      </p:sp>
      <p:sp>
        <p:nvSpPr>
          <p:cNvPr id="356" name="Google Shape;356;p3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grpSp>
        <p:nvGrpSpPr>
          <p:cNvPr id="357" name="Google Shape;357;p33"/>
          <p:cNvGrpSpPr/>
          <p:nvPr/>
        </p:nvGrpSpPr>
        <p:grpSpPr>
          <a:xfrm>
            <a:off x="907499" y="1007567"/>
            <a:ext cx="226023" cy="212653"/>
            <a:chOff x="5972700" y="2330200"/>
            <a:chExt cx="411625" cy="387275"/>
          </a:xfrm>
        </p:grpSpPr>
        <p:sp>
          <p:nvSpPr>
            <p:cNvPr id="358" name="Google Shape;358;p33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3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4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Proses Pencatatan Mudah</a:t>
            </a:r>
            <a:endParaRPr/>
          </a:p>
        </p:txBody>
      </p:sp>
      <p:grpSp>
        <p:nvGrpSpPr>
          <p:cNvPr id="365" name="Google Shape;365;p34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366" name="Google Shape;366;p34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4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4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4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0" name="Google Shape;370;p34"/>
          <p:cNvSpPr/>
          <p:nvPr/>
        </p:nvSpPr>
        <p:spPr>
          <a:xfrm>
            <a:off x="1499592" y="2053050"/>
            <a:ext cx="1685100" cy="1685100"/>
          </a:xfrm>
          <a:prstGeom prst="ellipse">
            <a:avLst/>
          </a:prstGeom>
          <a:solidFill>
            <a:schemeClr val="bg1"/>
          </a:solidFill>
          <a:ln w="1143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1">
                <a:latin typeface="Lora"/>
                <a:ea typeface="Lora"/>
                <a:cs typeface="Lora"/>
                <a:sym typeface="Lora"/>
              </a:rPr>
              <a:t>Buat Akun</a:t>
            </a:r>
            <a:endParaRPr sz="2000" b="1" i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71" name="Google Shape;371;p34"/>
          <p:cNvSpPr/>
          <p:nvPr/>
        </p:nvSpPr>
        <p:spPr>
          <a:xfrm>
            <a:off x="6721258" y="2053050"/>
            <a:ext cx="1685100" cy="1685100"/>
          </a:xfrm>
          <a:prstGeom prst="ellipse">
            <a:avLst/>
          </a:prstGeom>
          <a:solidFill>
            <a:schemeClr val="bg1"/>
          </a:solidFill>
          <a:ln w="1143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1">
                <a:latin typeface="Lora"/>
                <a:ea typeface="Lora"/>
                <a:cs typeface="Lora"/>
                <a:sym typeface="Lora"/>
              </a:rPr>
              <a:t>Bayar dan Unduh</a:t>
            </a:r>
            <a:endParaRPr sz="2000" b="1" i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72" name="Google Shape;372;p34"/>
          <p:cNvSpPr/>
          <p:nvPr/>
        </p:nvSpPr>
        <p:spPr>
          <a:xfrm>
            <a:off x="4110400" y="2053050"/>
            <a:ext cx="1685100" cy="1685100"/>
          </a:xfrm>
          <a:prstGeom prst="ellipse">
            <a:avLst/>
          </a:prstGeom>
          <a:solidFill>
            <a:schemeClr val="bg1"/>
          </a:solidFill>
          <a:ln w="1143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1">
                <a:latin typeface="Lora"/>
                <a:ea typeface="Lora"/>
                <a:cs typeface="Lora"/>
                <a:sym typeface="Lora"/>
              </a:rPr>
              <a:t>Isi Form</a:t>
            </a:r>
            <a:endParaRPr sz="2000" b="1" i="1"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373" name="Google Shape;373;p34"/>
          <p:cNvCxnSpPr>
            <a:endCxn id="372" idx="2"/>
          </p:cNvCxnSpPr>
          <p:nvPr/>
        </p:nvCxnSpPr>
        <p:spPr>
          <a:xfrm>
            <a:off x="3184600" y="2895600"/>
            <a:ext cx="9258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triangle" w="sm" len="sm"/>
          </a:ln>
        </p:spPr>
      </p:cxnSp>
      <p:cxnSp>
        <p:nvCxnSpPr>
          <p:cNvPr id="374" name="Google Shape;374;p34"/>
          <p:cNvCxnSpPr>
            <a:endCxn id="371" idx="2"/>
          </p:cNvCxnSpPr>
          <p:nvPr/>
        </p:nvCxnSpPr>
        <p:spPr>
          <a:xfrm>
            <a:off x="5795458" y="2895600"/>
            <a:ext cx="9258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triangle" w="sm" len="sm"/>
          </a:ln>
        </p:spPr>
      </p:cxnSp>
      <p:sp>
        <p:nvSpPr>
          <p:cNvPr id="375" name="Google Shape;375;p34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5"/>
          <p:cNvSpPr txBox="1">
            <a:spLocks noGrp="1"/>
          </p:cNvSpPr>
          <p:nvPr>
            <p:ph type="ctrTitle" idx="4294967295"/>
          </p:nvPr>
        </p:nvSpPr>
        <p:spPr>
          <a:xfrm>
            <a:off x="1400800" y="2897125"/>
            <a:ext cx="63423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i="1">
                <a:highlight>
                  <a:schemeClr val="accent1"/>
                </a:highlight>
              </a:rPr>
              <a:t>hakcipta.dgip.go.id</a:t>
            </a:r>
            <a:endParaRPr sz="4800" i="1">
              <a:highlight>
                <a:schemeClr val="accent1"/>
              </a:highlight>
            </a:endParaRPr>
          </a:p>
        </p:txBody>
      </p:sp>
      <p:sp>
        <p:nvSpPr>
          <p:cNvPr id="384" name="Google Shape;384;p35"/>
          <p:cNvSpPr txBox="1">
            <a:spLocks noGrp="1"/>
          </p:cNvSpPr>
          <p:nvPr>
            <p:ph type="subTitle" idx="4294967295"/>
          </p:nvPr>
        </p:nvSpPr>
        <p:spPr>
          <a:xfrm>
            <a:off x="1539617" y="3868755"/>
            <a:ext cx="6064665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Kunjungi tautan di atas untuk melakukan pencatatan hak cipta secara online</a:t>
            </a:r>
            <a:endParaRPr sz="1400"/>
          </a:p>
        </p:txBody>
      </p:sp>
      <p:sp>
        <p:nvSpPr>
          <p:cNvPr id="385" name="Google Shape;385;p3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pic>
        <p:nvPicPr>
          <p:cNvPr id="386" name="Google Shape;386;p35"/>
          <p:cNvPicPr preferRelativeResize="0"/>
          <p:nvPr/>
        </p:nvPicPr>
        <p:blipFill rotWithShape="1">
          <a:blip r:embed="rId3">
            <a:alphaModFix/>
          </a:blip>
          <a:srcRect l="8867" t="6105" r="5706"/>
          <a:stretch/>
        </p:blipFill>
        <p:spPr>
          <a:xfrm>
            <a:off x="3566160" y="405005"/>
            <a:ext cx="1996440" cy="2492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B11BD3-CFEC-7F68-F3A5-26DE6B4522A6}"/>
              </a:ext>
            </a:extLst>
          </p:cNvPr>
          <p:cNvSpPr/>
          <p:nvPr/>
        </p:nvSpPr>
        <p:spPr>
          <a:xfrm>
            <a:off x="4457700" y="1950720"/>
            <a:ext cx="3497580" cy="2232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91" name="Google Shape;391;p36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Isi Formulir Daftar Akun</a:t>
            </a:r>
            <a:endParaRPr/>
          </a:p>
        </p:txBody>
      </p:sp>
      <p:sp>
        <p:nvSpPr>
          <p:cNvPr id="392" name="Google Shape;392;p36"/>
          <p:cNvSpPr txBox="1">
            <a:spLocks noGrp="1"/>
          </p:cNvSpPr>
          <p:nvPr>
            <p:ph type="body" idx="1"/>
          </p:nvPr>
        </p:nvSpPr>
        <p:spPr>
          <a:xfrm>
            <a:off x="1272540" y="1616475"/>
            <a:ext cx="274271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◉"/>
            </a:pPr>
            <a:r>
              <a:rPr lang="en" sz="1600"/>
              <a:t>Buka laman </a:t>
            </a:r>
            <a:r>
              <a:rPr lang="en" sz="1600" i="1"/>
              <a:t>hakcipta.dgip.go.id</a:t>
            </a: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◉"/>
            </a:pPr>
            <a:r>
              <a:rPr lang="en" sz="1600"/>
              <a:t>Klik “</a:t>
            </a:r>
            <a:r>
              <a:rPr lang="en" sz="1600" i="1"/>
              <a:t>Create Account</a:t>
            </a:r>
            <a:r>
              <a:rPr lang="en" sz="1600"/>
              <a:t>”</a:t>
            </a:r>
          </a:p>
          <a:p>
            <a:pPr marL="457200" lvl="0" indent="-355600" algn="l" rtl="0">
              <a:spcAft>
                <a:spcPts val="0"/>
              </a:spcAft>
              <a:buSzPts val="2000"/>
              <a:buChar char="◉"/>
            </a:pPr>
            <a:r>
              <a:rPr lang="en" sz="1600"/>
              <a:t>Isi data diri</a:t>
            </a:r>
            <a:endParaRPr sz="1600"/>
          </a:p>
          <a:p>
            <a:pPr marL="457200" lvl="0" indent="-355600" algn="l" rtl="0">
              <a:spcAft>
                <a:spcPts val="0"/>
              </a:spcAft>
              <a:buSzPts val="2000"/>
              <a:buChar char="◉"/>
            </a:pPr>
            <a:r>
              <a:rPr lang="en" sz="1600"/>
              <a:t>Klik “Daftar”</a:t>
            </a:r>
            <a:endParaRPr sz="1600"/>
          </a:p>
          <a:p>
            <a:pPr marL="457200" lvl="0" indent="-355600" algn="l" rtl="0">
              <a:spcAft>
                <a:spcPts val="0"/>
              </a:spcAft>
              <a:buSzPts val="2000"/>
              <a:buChar char="◉"/>
            </a:pPr>
            <a:r>
              <a:rPr lang="en" sz="1600"/>
              <a:t>Cek email untuk verifikasi akun</a:t>
            </a:r>
          </a:p>
          <a:p>
            <a:pPr marL="457200" lvl="0" indent="-355600" algn="l" rtl="0">
              <a:spcAft>
                <a:spcPts val="0"/>
              </a:spcAft>
              <a:buSzPts val="2000"/>
              <a:buChar char="◉"/>
            </a:pPr>
            <a:r>
              <a:rPr lang="en" sz="1600"/>
              <a:t>Login</a:t>
            </a:r>
            <a:endParaRPr sz="1600"/>
          </a:p>
        </p:txBody>
      </p:sp>
      <p:grpSp>
        <p:nvGrpSpPr>
          <p:cNvPr id="393" name="Google Shape;393;p36"/>
          <p:cNvGrpSpPr/>
          <p:nvPr/>
        </p:nvGrpSpPr>
        <p:grpSpPr>
          <a:xfrm>
            <a:off x="889984" y="1007708"/>
            <a:ext cx="270226" cy="238344"/>
            <a:chOff x="5247525" y="3007275"/>
            <a:chExt cx="517575" cy="456510"/>
          </a:xfrm>
        </p:grpSpPr>
        <p:sp>
          <p:nvSpPr>
            <p:cNvPr id="394" name="Google Shape;394;p36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6"/>
            <p:cNvSpPr/>
            <p:nvPr/>
          </p:nvSpPr>
          <p:spPr>
            <a:xfrm>
              <a:off x="5566575" y="3265260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6" name="Google Shape;396;p3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grpSp>
        <p:nvGrpSpPr>
          <p:cNvPr id="397" name="Google Shape;397;p36"/>
          <p:cNvGrpSpPr/>
          <p:nvPr/>
        </p:nvGrpSpPr>
        <p:grpSpPr>
          <a:xfrm>
            <a:off x="3938374" y="1802704"/>
            <a:ext cx="4542205" cy="2661224"/>
            <a:chOff x="1177450" y="241631"/>
            <a:chExt cx="6173152" cy="3616776"/>
          </a:xfrm>
        </p:grpSpPr>
        <p:sp>
          <p:nvSpPr>
            <p:cNvPr id="398" name="Google Shape;398;p36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36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36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36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02" name="Google Shape;40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2650" y="1987375"/>
            <a:ext cx="2773649" cy="2182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7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Isi Form Permohonan</a:t>
            </a:r>
            <a:endParaRPr/>
          </a:p>
        </p:txBody>
      </p:sp>
      <p:sp>
        <p:nvSpPr>
          <p:cNvPr id="408" name="Google Shape;408;p37"/>
          <p:cNvSpPr txBox="1">
            <a:spLocks noGrp="1"/>
          </p:cNvSpPr>
          <p:nvPr>
            <p:ph type="body" idx="1"/>
          </p:nvPr>
        </p:nvSpPr>
        <p:spPr>
          <a:xfrm>
            <a:off x="1381250" y="1616475"/>
            <a:ext cx="34065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Isi formulir sesuai dengan data ciptaan: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Jenis ciptaan, judul ciptaan, tanggal pertama diumumkan, Pencipta, Pemegang Hak Cipta, dan lampiran.</a:t>
            </a:r>
            <a:endParaRPr sz="16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Wajib dilampirkan:</a:t>
            </a:r>
            <a:endParaRPr sz="1600"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ct val="100000"/>
              <a:buChar char="◉"/>
            </a:pPr>
            <a:r>
              <a:rPr lang="en" sz="1600"/>
              <a:t>KTP Pemohon &amp; Pencipta</a:t>
            </a:r>
            <a:endParaRPr sz="16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ct val="100000"/>
              <a:buChar char="◉"/>
            </a:pPr>
            <a:r>
              <a:rPr lang="en" sz="1600"/>
              <a:t>Surat Pernyataan</a:t>
            </a:r>
            <a:endParaRPr sz="16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ct val="100000"/>
              <a:buChar char="◉"/>
            </a:pPr>
            <a:r>
              <a:rPr lang="en" sz="1600"/>
              <a:t>Contoh Ciptaan</a:t>
            </a:r>
            <a:endParaRPr sz="1600"/>
          </a:p>
        </p:txBody>
      </p:sp>
      <p:grpSp>
        <p:nvGrpSpPr>
          <p:cNvPr id="409" name="Google Shape;409;p37"/>
          <p:cNvGrpSpPr/>
          <p:nvPr/>
        </p:nvGrpSpPr>
        <p:grpSpPr>
          <a:xfrm>
            <a:off x="889984" y="1007708"/>
            <a:ext cx="270226" cy="238344"/>
            <a:chOff x="5247525" y="3007275"/>
            <a:chExt cx="517575" cy="456510"/>
          </a:xfrm>
        </p:grpSpPr>
        <p:sp>
          <p:nvSpPr>
            <p:cNvPr id="410" name="Google Shape;410;p37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7"/>
            <p:cNvSpPr/>
            <p:nvPr/>
          </p:nvSpPr>
          <p:spPr>
            <a:xfrm>
              <a:off x="5566575" y="3265260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2" name="Google Shape;412;p3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grpSp>
        <p:nvGrpSpPr>
          <p:cNvPr id="413" name="Google Shape;413;p37"/>
          <p:cNvGrpSpPr/>
          <p:nvPr/>
        </p:nvGrpSpPr>
        <p:grpSpPr>
          <a:xfrm>
            <a:off x="5011702" y="465959"/>
            <a:ext cx="2736410" cy="4222433"/>
            <a:chOff x="2112475" y="238125"/>
            <a:chExt cx="3395050" cy="5238750"/>
          </a:xfrm>
        </p:grpSpPr>
        <p:sp>
          <p:nvSpPr>
            <p:cNvPr id="414" name="Google Shape;414;p37"/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7"/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7"/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7"/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8" name="Google Shape;418;p37"/>
          <p:cNvPicPr preferRelativeResize="0"/>
          <p:nvPr/>
        </p:nvPicPr>
        <p:blipFill rotWithShape="1">
          <a:blip r:embed="rId3">
            <a:alphaModFix/>
          </a:blip>
          <a:srcRect b="14697"/>
          <a:stretch/>
        </p:blipFill>
        <p:spPr>
          <a:xfrm>
            <a:off x="5094025" y="845600"/>
            <a:ext cx="2571751" cy="3406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8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Perhatikan baik-baik</a:t>
            </a:r>
            <a:endParaRPr/>
          </a:p>
        </p:txBody>
      </p:sp>
      <p:sp>
        <p:nvSpPr>
          <p:cNvPr id="424" name="Google Shape;424;p38"/>
          <p:cNvSpPr txBox="1">
            <a:spLocks noGrp="1"/>
          </p:cNvSpPr>
          <p:nvPr>
            <p:ph type="body" idx="1"/>
          </p:nvPr>
        </p:nvSpPr>
        <p:spPr>
          <a:xfrm>
            <a:off x="1381250" y="1616475"/>
            <a:ext cx="2553300" cy="3112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Ingat untuk klik kotak ini sampai tercentang, apabila pemegang hak cipta adalah </a:t>
            </a:r>
            <a:r>
              <a:rPr lang="en" sz="1600">
                <a:highlight>
                  <a:schemeClr val="accent1"/>
                </a:highlight>
              </a:rPr>
              <a:t>badan hukum</a:t>
            </a:r>
            <a:r>
              <a:rPr lang="en" sz="1600"/>
              <a:t>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Badan hukum yang dimaksud adalah suatu perusahaan, lembaga pendidikan, litbang pemerintah, atau badan hukum lainnya.</a:t>
            </a:r>
          </a:p>
        </p:txBody>
      </p:sp>
      <p:sp>
        <p:nvSpPr>
          <p:cNvPr id="425" name="Google Shape;425;p3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grpSp>
        <p:nvGrpSpPr>
          <p:cNvPr id="426" name="Google Shape;426;p38"/>
          <p:cNvGrpSpPr/>
          <p:nvPr/>
        </p:nvGrpSpPr>
        <p:grpSpPr>
          <a:xfrm>
            <a:off x="5011702" y="465959"/>
            <a:ext cx="2736410" cy="4222433"/>
            <a:chOff x="2112475" y="238125"/>
            <a:chExt cx="3395050" cy="5238750"/>
          </a:xfrm>
        </p:grpSpPr>
        <p:sp>
          <p:nvSpPr>
            <p:cNvPr id="427" name="Google Shape;427;p38"/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8"/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8"/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31" name="Google Shape;431;p38"/>
          <p:cNvPicPr preferRelativeResize="0"/>
          <p:nvPr/>
        </p:nvPicPr>
        <p:blipFill rotWithShape="1">
          <a:blip r:embed="rId3">
            <a:alphaModFix/>
          </a:blip>
          <a:srcRect l="1150" t="1088" r="1335"/>
          <a:stretch/>
        </p:blipFill>
        <p:spPr>
          <a:xfrm>
            <a:off x="4625340" y="0"/>
            <a:ext cx="4507584" cy="56456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432" name="Google Shape;432;p38"/>
          <p:cNvCxnSpPr>
            <a:cxnSpLocks/>
          </p:cNvCxnSpPr>
          <p:nvPr/>
        </p:nvCxnSpPr>
        <p:spPr>
          <a:xfrm flipV="1">
            <a:off x="3934550" y="1229050"/>
            <a:ext cx="1855400" cy="98837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33" name="Google Shape;433;p38"/>
          <p:cNvSpPr/>
          <p:nvPr/>
        </p:nvSpPr>
        <p:spPr>
          <a:xfrm>
            <a:off x="888154" y="998737"/>
            <a:ext cx="263551" cy="230325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raphic 5" descr="Checkmark">
            <a:extLst>
              <a:ext uri="{FF2B5EF4-FFF2-40B4-BE49-F238E27FC236}">
                <a16:creationId xmlns:a16="http://schemas.microsoft.com/office/drawing/2014/main" id="{6E4E681D-20C1-6A02-48D0-8AC195BC1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61889" y="1048208"/>
            <a:ext cx="131382" cy="1313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0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Biaya PNBP</a:t>
            </a:r>
            <a:endParaRPr/>
          </a:p>
        </p:txBody>
      </p:sp>
      <p:sp>
        <p:nvSpPr>
          <p:cNvPr id="452" name="Google Shape;452;p40"/>
          <p:cNvSpPr txBox="1">
            <a:spLocks noGrp="1"/>
          </p:cNvSpPr>
          <p:nvPr>
            <p:ph type="body" idx="1"/>
          </p:nvPr>
        </p:nvSpPr>
        <p:spPr>
          <a:xfrm>
            <a:off x="1108385" y="1453952"/>
            <a:ext cx="378953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SzPct val="100000"/>
            </a:pPr>
            <a:r>
              <a:rPr lang="en" sz="1600"/>
              <a:t>Pembayaran dapat dilakukan melalui ATM, </a:t>
            </a:r>
            <a:r>
              <a:rPr lang="en" sz="1600" i="1"/>
              <a:t>m-banking</a:t>
            </a:r>
            <a:r>
              <a:rPr lang="en" sz="1600"/>
              <a:t>, atau </a:t>
            </a:r>
            <a:r>
              <a:rPr lang="en" sz="1600" i="1"/>
              <a:t>e-commerce</a:t>
            </a:r>
            <a:r>
              <a:rPr lang="en" sz="1600"/>
              <a:t>.</a:t>
            </a:r>
          </a:p>
          <a:p>
            <a:pPr marL="285750" indent="-285750">
              <a:buSzPct val="100000"/>
            </a:pPr>
            <a:r>
              <a:rPr lang="en" sz="1600"/>
              <a:t>Untuk jenis permohonan UMK: wajib melampirkan surat keterangan/ rekomendasi dinas terkait (mis. </a:t>
            </a:r>
            <a:r>
              <a:rPr lang="en-US" sz="1600"/>
              <a:t>dinas koperasi)</a:t>
            </a:r>
          </a:p>
          <a:p>
            <a:pPr marL="285750" indent="-285750">
              <a:buSzPct val="100000"/>
            </a:pPr>
            <a:r>
              <a:rPr lang="en-US" sz="1600"/>
              <a:t>Untuk jenis permohonan Lembaga Pendidikan atau Litbang Pemerintah: Nama Pemegang Hak Cipta harus atas nama Lemdik/ Litbang yang bersangkutan</a:t>
            </a:r>
            <a:endParaRPr sz="1600"/>
          </a:p>
        </p:txBody>
      </p:sp>
      <p:grpSp>
        <p:nvGrpSpPr>
          <p:cNvPr id="453" name="Google Shape;453;p40"/>
          <p:cNvGrpSpPr/>
          <p:nvPr/>
        </p:nvGrpSpPr>
        <p:grpSpPr>
          <a:xfrm>
            <a:off x="889984" y="1007708"/>
            <a:ext cx="270226" cy="238344"/>
            <a:chOff x="5247525" y="3007275"/>
            <a:chExt cx="517575" cy="456510"/>
          </a:xfrm>
        </p:grpSpPr>
        <p:sp>
          <p:nvSpPr>
            <p:cNvPr id="454" name="Google Shape;454;p40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0"/>
            <p:cNvSpPr/>
            <p:nvPr/>
          </p:nvSpPr>
          <p:spPr>
            <a:xfrm>
              <a:off x="5566575" y="3265260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6" name="Google Shape;456;p40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grpSp>
        <p:nvGrpSpPr>
          <p:cNvPr id="457" name="Google Shape;457;p40"/>
          <p:cNvGrpSpPr/>
          <p:nvPr/>
        </p:nvGrpSpPr>
        <p:grpSpPr>
          <a:xfrm>
            <a:off x="5351030" y="465959"/>
            <a:ext cx="2736410" cy="4222433"/>
            <a:chOff x="2112475" y="238125"/>
            <a:chExt cx="3395050" cy="5238750"/>
          </a:xfrm>
        </p:grpSpPr>
        <p:sp>
          <p:nvSpPr>
            <p:cNvPr id="458" name="Google Shape;458;p40"/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0"/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0"/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40"/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62" name="Google Shape;462;p40"/>
          <p:cNvPicPr preferRelativeResize="0"/>
          <p:nvPr/>
        </p:nvPicPr>
        <p:blipFill rotWithShape="1">
          <a:blip r:embed="rId3">
            <a:alphaModFix/>
          </a:blip>
          <a:srcRect t="15160" b="9001"/>
          <a:stretch/>
        </p:blipFill>
        <p:spPr>
          <a:xfrm>
            <a:off x="5431053" y="819675"/>
            <a:ext cx="2576351" cy="34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pic>
        <p:nvPicPr>
          <p:cNvPr id="468" name="Google Shape;468;p41"/>
          <p:cNvPicPr preferRelativeResize="0"/>
          <p:nvPr/>
        </p:nvPicPr>
        <p:blipFill rotWithShape="1">
          <a:blip r:embed="rId3">
            <a:alphaModFix/>
          </a:blip>
          <a:srcRect t="79" b="69"/>
          <a:stretch/>
        </p:blipFill>
        <p:spPr>
          <a:xfrm>
            <a:off x="85150" y="0"/>
            <a:ext cx="363461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41"/>
          <p:cNvPicPr preferRelativeResize="0"/>
          <p:nvPr/>
        </p:nvPicPr>
        <p:blipFill rotWithShape="1">
          <a:blip r:embed="rId3">
            <a:alphaModFix/>
          </a:blip>
          <a:srcRect t="29872" b="26683"/>
          <a:stretch/>
        </p:blipFill>
        <p:spPr>
          <a:xfrm>
            <a:off x="3813875" y="1082275"/>
            <a:ext cx="5221074" cy="321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2"/>
          <p:cNvSpPr txBox="1">
            <a:spLocks noGrp="1"/>
          </p:cNvSpPr>
          <p:nvPr>
            <p:ph type="title"/>
          </p:nvPr>
        </p:nvSpPr>
        <p:spPr>
          <a:xfrm>
            <a:off x="1363850" y="919725"/>
            <a:ext cx="38895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Kesimpulan</a:t>
            </a:r>
            <a:endParaRPr/>
          </a:p>
        </p:txBody>
      </p:sp>
      <p:grpSp>
        <p:nvGrpSpPr>
          <p:cNvPr id="475" name="Google Shape;475;p42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476" name="Google Shape;476;p42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2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2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0" name="Google Shape;480;p42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481" name="Google Shape;481;p42"/>
          <p:cNvSpPr/>
          <p:nvPr/>
        </p:nvSpPr>
        <p:spPr>
          <a:xfrm>
            <a:off x="3297500" y="1546742"/>
            <a:ext cx="2540100" cy="2540100"/>
          </a:xfrm>
          <a:prstGeom prst="donut">
            <a:avLst>
              <a:gd name="adj" fmla="val 160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2" name="Google Shape;482;p42"/>
          <p:cNvGrpSpPr/>
          <p:nvPr/>
        </p:nvGrpSpPr>
        <p:grpSpPr>
          <a:xfrm>
            <a:off x="1793050" y="1696125"/>
            <a:ext cx="1819419" cy="669600"/>
            <a:chOff x="1793050" y="1315125"/>
            <a:chExt cx="1819419" cy="669600"/>
          </a:xfrm>
        </p:grpSpPr>
        <p:cxnSp>
          <p:nvCxnSpPr>
            <p:cNvPr id="483" name="Google Shape;483;p42"/>
            <p:cNvCxnSpPr/>
            <p:nvPr/>
          </p:nvCxnSpPr>
          <p:spPr>
            <a:xfrm>
              <a:off x="3178969" y="1638300"/>
              <a:ext cx="433500" cy="25230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sp>
          <p:nvSpPr>
            <p:cNvPr id="484" name="Google Shape;484;p42"/>
            <p:cNvSpPr txBox="1"/>
            <p:nvPr/>
          </p:nvSpPr>
          <p:spPr>
            <a:xfrm>
              <a:off x="1793050" y="1315125"/>
              <a:ext cx="13830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Barlow" panose="00000500000000000000" pitchFamily="50" charset="0"/>
                  <a:ea typeface="Quattrocento Sans"/>
                  <a:cs typeface="Quattrocento Sans"/>
                  <a:sym typeface="Quattrocento Sans"/>
                </a:rPr>
                <a:t>Penikmat Karya</a:t>
              </a:r>
              <a:endParaRPr sz="700">
                <a:solidFill>
                  <a:schemeClr val="dk1"/>
                </a:solidFill>
                <a:latin typeface="Barlow" panose="00000500000000000000" pitchFamily="50" charset="0"/>
                <a:ea typeface="Quattrocento Sans"/>
                <a:cs typeface="Quattrocento Sans"/>
                <a:sym typeface="Quattrocento Sans"/>
              </a:endParaRPr>
            </a:p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 b="1">
                  <a:solidFill>
                    <a:schemeClr val="dk1"/>
                  </a:solidFill>
                  <a:latin typeface="Barlow" panose="00000500000000000000" pitchFamily="50" charset="0"/>
                  <a:ea typeface="Quattrocento Sans"/>
                  <a:cs typeface="Quattrocento Sans"/>
                  <a:sym typeface="Quattrocento Sans"/>
                </a:rPr>
                <a:t>Menikmati karya sebanyak mungkin</a:t>
              </a:r>
              <a:endParaRPr sz="900" b="1">
                <a:solidFill>
                  <a:schemeClr val="dk1"/>
                </a:solidFill>
                <a:latin typeface="Barlow" panose="00000500000000000000" pitchFamily="50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485" name="Google Shape;485;p42"/>
          <p:cNvGrpSpPr/>
          <p:nvPr/>
        </p:nvGrpSpPr>
        <p:grpSpPr>
          <a:xfrm>
            <a:off x="5517319" y="1696124"/>
            <a:ext cx="1940006" cy="669600"/>
            <a:chOff x="5517319" y="1315124"/>
            <a:chExt cx="1940006" cy="669600"/>
          </a:xfrm>
        </p:grpSpPr>
        <p:cxnSp>
          <p:nvCxnSpPr>
            <p:cNvPr id="486" name="Google Shape;486;p42"/>
            <p:cNvCxnSpPr/>
            <p:nvPr/>
          </p:nvCxnSpPr>
          <p:spPr>
            <a:xfrm flipH="1">
              <a:off x="5517319" y="1638300"/>
              <a:ext cx="433500" cy="2523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sp>
          <p:nvSpPr>
            <p:cNvPr id="487" name="Google Shape;487;p42"/>
            <p:cNvSpPr txBox="1"/>
            <p:nvPr/>
          </p:nvSpPr>
          <p:spPr>
            <a:xfrm>
              <a:off x="5962125" y="1315124"/>
              <a:ext cx="14952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Barlow" panose="00000500000000000000" pitchFamily="50" charset="0"/>
                  <a:ea typeface="Quattrocento Sans"/>
                  <a:cs typeface="Quattrocento Sans"/>
                  <a:sym typeface="Quattrocento Sans"/>
                </a:rPr>
                <a:t>Pencipta</a:t>
              </a:r>
              <a:endParaRPr sz="700">
                <a:solidFill>
                  <a:schemeClr val="dk1"/>
                </a:solidFill>
                <a:latin typeface="Barlow" panose="00000500000000000000" pitchFamily="50" charset="0"/>
                <a:ea typeface="Quattrocento Sans"/>
                <a:cs typeface="Quattrocento Sans"/>
                <a:sym typeface="Quattrocento Sans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 b="1">
                  <a:solidFill>
                    <a:schemeClr val="dk1"/>
                  </a:solidFill>
                  <a:latin typeface="Barlow" panose="00000500000000000000" pitchFamily="50" charset="0"/>
                  <a:ea typeface="Quattrocento Sans"/>
                  <a:cs typeface="Quattrocento Sans"/>
                  <a:sym typeface="Quattrocento Sans"/>
                </a:rPr>
                <a:t>Menghasilkan karya sebaik mungkin</a:t>
              </a:r>
              <a:endParaRPr sz="900" b="1">
                <a:solidFill>
                  <a:schemeClr val="dk1"/>
                </a:solidFill>
                <a:latin typeface="Barlow" panose="00000500000000000000" pitchFamily="50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488" name="Google Shape;488;p42"/>
          <p:cNvGrpSpPr/>
          <p:nvPr/>
        </p:nvGrpSpPr>
        <p:grpSpPr>
          <a:xfrm>
            <a:off x="3577525" y="3916140"/>
            <a:ext cx="1940100" cy="1130110"/>
            <a:chOff x="3577525" y="3535140"/>
            <a:chExt cx="1940100" cy="1130110"/>
          </a:xfrm>
        </p:grpSpPr>
        <p:cxnSp>
          <p:nvCxnSpPr>
            <p:cNvPr id="489" name="Google Shape;489;p42"/>
            <p:cNvCxnSpPr/>
            <p:nvPr/>
          </p:nvCxnSpPr>
          <p:spPr>
            <a:xfrm rot="10800000">
              <a:off x="4556399" y="3535140"/>
              <a:ext cx="0" cy="46050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sp>
          <p:nvSpPr>
            <p:cNvPr id="490" name="Google Shape;490;p42"/>
            <p:cNvSpPr txBox="1"/>
            <p:nvPr/>
          </p:nvSpPr>
          <p:spPr>
            <a:xfrm>
              <a:off x="3577525" y="3995650"/>
              <a:ext cx="19401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Barlow" panose="00000500000000000000" pitchFamily="50" charset="0"/>
                  <a:ea typeface="Quattrocento Sans"/>
                  <a:cs typeface="Quattrocento Sans"/>
                  <a:sym typeface="Quattrocento Sans"/>
                </a:rPr>
                <a:t>Pemegang Hak Cipta</a:t>
              </a:r>
              <a:endParaRPr sz="700">
                <a:solidFill>
                  <a:schemeClr val="dk1"/>
                </a:solidFill>
                <a:latin typeface="Barlow" panose="00000500000000000000" pitchFamily="50" charset="0"/>
                <a:ea typeface="Quattrocento Sans"/>
                <a:cs typeface="Quattrocento Sans"/>
                <a:sym typeface="Quattrocento Sans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 b="1">
                  <a:solidFill>
                    <a:schemeClr val="dk1"/>
                  </a:solidFill>
                  <a:latin typeface="Barlow" panose="00000500000000000000" pitchFamily="50" charset="0"/>
                  <a:ea typeface="Quattrocento Sans"/>
                  <a:cs typeface="Quattrocento Sans"/>
                  <a:sym typeface="Quattrocento Sans"/>
                </a:rPr>
                <a:t>Mendistribusikan Ciptaan dengan harga yang optimal</a:t>
              </a:r>
              <a:endParaRPr sz="900" b="1">
                <a:solidFill>
                  <a:schemeClr val="dk1"/>
                </a:solidFill>
                <a:latin typeface="Barlow" panose="00000500000000000000" pitchFamily="50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491" name="Google Shape;491;p42"/>
          <p:cNvSpPr txBox="1"/>
          <p:nvPr/>
        </p:nvSpPr>
        <p:spPr>
          <a:xfrm>
            <a:off x="3845784" y="2437460"/>
            <a:ext cx="14436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bg2">
                    <a:lumMod val="75000"/>
                  </a:schemeClr>
                </a:solidFill>
                <a:latin typeface="Barlow" panose="00000500000000000000" pitchFamily="50" charset="0"/>
                <a:ea typeface="Quattrocento Sans"/>
                <a:cs typeface="Quattrocento Sans"/>
                <a:sym typeface="Quattrocento Sans"/>
              </a:rPr>
              <a:t>Ekosistem Industri Kreatif yang Sehat</a:t>
            </a:r>
            <a:endParaRPr sz="1200">
              <a:solidFill>
                <a:schemeClr val="bg2">
                  <a:lumMod val="75000"/>
                </a:schemeClr>
              </a:solidFill>
              <a:latin typeface="Barlow" panose="00000500000000000000" pitchFamily="50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92" name="Google Shape;492;p42"/>
          <p:cNvSpPr/>
          <p:nvPr/>
        </p:nvSpPr>
        <p:spPr>
          <a:xfrm rot="1800047">
            <a:off x="3219843" y="1467434"/>
            <a:ext cx="2690936" cy="2690936"/>
          </a:xfrm>
          <a:prstGeom prst="blockArc">
            <a:avLst>
              <a:gd name="adj1" fmla="val 14414370"/>
              <a:gd name="adj2" fmla="val 694"/>
              <a:gd name="adj3" fmla="val 9562"/>
            </a:avLst>
          </a:prstGeom>
          <a:solidFill>
            <a:schemeClr val="accent2"/>
          </a:solidFill>
          <a:ln>
            <a:noFill/>
          </a:ln>
          <a:effectLst>
            <a:outerShdw blurRad="71438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42"/>
          <p:cNvSpPr/>
          <p:nvPr/>
        </p:nvSpPr>
        <p:spPr>
          <a:xfrm rot="-1800047" flipH="1">
            <a:off x="3221956" y="1467434"/>
            <a:ext cx="2690936" cy="2690936"/>
          </a:xfrm>
          <a:prstGeom prst="blockArc">
            <a:avLst>
              <a:gd name="adj1" fmla="val 14348563"/>
              <a:gd name="adj2" fmla="val 21472873"/>
              <a:gd name="adj3" fmla="val 9381"/>
            </a:avLst>
          </a:prstGeom>
          <a:solidFill>
            <a:schemeClr val="accent1"/>
          </a:solidFill>
          <a:ln>
            <a:noFill/>
          </a:ln>
          <a:effectLst>
            <a:outerShdw blurRad="71438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42"/>
          <p:cNvSpPr/>
          <p:nvPr/>
        </p:nvSpPr>
        <p:spPr>
          <a:xfrm rot="-8100000">
            <a:off x="4382715" y="1408393"/>
            <a:ext cx="363170" cy="36317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42"/>
          <p:cNvSpPr/>
          <p:nvPr/>
        </p:nvSpPr>
        <p:spPr>
          <a:xfrm rot="-9000757" flipH="1">
            <a:off x="3220953" y="1465808"/>
            <a:ext cx="2690226" cy="2690226"/>
          </a:xfrm>
          <a:prstGeom prst="blockArc">
            <a:avLst>
              <a:gd name="adj1" fmla="val 14316164"/>
              <a:gd name="adj2" fmla="val 21502663"/>
              <a:gd name="adj3" fmla="val 9415"/>
            </a:avLst>
          </a:prstGeom>
          <a:solidFill>
            <a:schemeClr val="accent3"/>
          </a:solidFill>
          <a:ln>
            <a:noFill/>
          </a:ln>
          <a:effectLst>
            <a:outerShdw blurRad="71438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42"/>
          <p:cNvSpPr/>
          <p:nvPr/>
        </p:nvSpPr>
        <p:spPr>
          <a:xfrm rot="-1027861">
            <a:off x="5485874" y="3230832"/>
            <a:ext cx="312672" cy="31267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42"/>
          <p:cNvSpPr/>
          <p:nvPr/>
        </p:nvSpPr>
        <p:spPr>
          <a:xfrm rot="6359841">
            <a:off x="3315801" y="3228762"/>
            <a:ext cx="363580" cy="36358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98BB3BE-EEA4-52CB-DB17-30A189AF55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5" r="775"/>
          <a:stretch/>
        </p:blipFill>
        <p:spPr>
          <a:xfrm>
            <a:off x="0" y="-40512"/>
            <a:ext cx="9144000" cy="52245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84684C-2393-0DE4-24B6-75894295E4A1}"/>
              </a:ext>
            </a:extLst>
          </p:cNvPr>
          <p:cNvSpPr/>
          <p:nvPr/>
        </p:nvSpPr>
        <p:spPr>
          <a:xfrm rot="10800000">
            <a:off x="0" y="-40512"/>
            <a:ext cx="9144000" cy="5224524"/>
          </a:xfrm>
          <a:prstGeom prst="rect">
            <a:avLst/>
          </a:prstGeom>
          <a:gradFill flip="none" rotWithShape="1">
            <a:gsLst>
              <a:gs pos="0">
                <a:srgbClr val="93E3FF">
                  <a:alpha val="84000"/>
                </a:srgbClr>
              </a:gs>
              <a:gs pos="74000">
                <a:srgbClr val="0070C0">
                  <a:alpha val="82000"/>
                </a:srgbClr>
              </a:gs>
              <a:gs pos="100000">
                <a:srgbClr val="0070C0"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5" name="Google Shape;75;p12"/>
          <p:cNvSpPr txBox="1">
            <a:spLocks noGrp="1"/>
          </p:cNvSpPr>
          <p:nvPr>
            <p:ph type="ctrTitle"/>
          </p:nvPr>
        </p:nvSpPr>
        <p:spPr>
          <a:xfrm>
            <a:off x="950331" y="1939947"/>
            <a:ext cx="6851006" cy="126360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chemeClr val="bg1"/>
                </a:solidFill>
                <a:latin typeface="Lora" pitchFamily="2" charset="0"/>
              </a:rPr>
              <a:t>DJKI pasti melindungi</a:t>
            </a:r>
            <a:br>
              <a:rPr lang="en-US" sz="3200" i="1">
                <a:solidFill>
                  <a:schemeClr val="bg1"/>
                </a:solidFill>
                <a:latin typeface="Lora" pitchFamily="2" charset="0"/>
              </a:rPr>
            </a:br>
            <a:r>
              <a:rPr lang="en-US" sz="2600" i="1">
                <a:solidFill>
                  <a:schemeClr val="bg1"/>
                </a:solidFill>
                <a:latin typeface="Lora" pitchFamily="2" charset="0"/>
              </a:rPr>
              <a:t>Salam hangat dan terima kasih</a:t>
            </a:r>
            <a:endParaRPr sz="2600" i="1">
              <a:solidFill>
                <a:schemeClr val="bg1"/>
              </a:solidFill>
              <a:latin typeface="Lora" pitchFamily="2" charset="0"/>
            </a:endParaRPr>
          </a:p>
        </p:txBody>
      </p:sp>
      <p:pic>
        <p:nvPicPr>
          <p:cNvPr id="7" name="Google Shape;84;p1">
            <a:extLst>
              <a:ext uri="{FF2B5EF4-FFF2-40B4-BE49-F238E27FC236}">
                <a16:creationId xmlns:a16="http://schemas.microsoft.com/office/drawing/2014/main" id="{586BC0FD-7491-0B5C-2960-1C1CDF269CA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8996" t="18361" r="5809" b="20366"/>
          <a:stretch/>
        </p:blipFill>
        <p:spPr>
          <a:xfrm>
            <a:off x="5685926" y="4532475"/>
            <a:ext cx="3458074" cy="4784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E84A3A-D410-EEC0-7B06-94390D56ECB4}"/>
              </a:ext>
            </a:extLst>
          </p:cNvPr>
          <p:cNvCxnSpPr>
            <a:cxnSpLocks/>
          </p:cNvCxnSpPr>
          <p:nvPr/>
        </p:nvCxnSpPr>
        <p:spPr>
          <a:xfrm>
            <a:off x="1054503" y="1253538"/>
            <a:ext cx="6746834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oogle Shape;10;p1">
            <a:extLst>
              <a:ext uri="{FF2B5EF4-FFF2-40B4-BE49-F238E27FC236}">
                <a16:creationId xmlns:a16="http://schemas.microsoft.com/office/drawing/2014/main" id="{ABD0E9DF-B921-EF2C-C222-7E28F3284A1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4503" y="4561620"/>
            <a:ext cx="764028" cy="41789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7;p16">
            <a:extLst>
              <a:ext uri="{FF2B5EF4-FFF2-40B4-BE49-F238E27FC236}">
                <a16:creationId xmlns:a16="http://schemas.microsoft.com/office/drawing/2014/main" id="{28A83B7F-4948-9685-AA2D-18C301A33282}"/>
              </a:ext>
            </a:extLst>
          </p:cNvPr>
          <p:cNvSpPr txBox="1">
            <a:spLocks/>
          </p:cNvSpPr>
          <p:nvPr/>
        </p:nvSpPr>
        <p:spPr>
          <a:xfrm>
            <a:off x="950331" y="3725040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icrosoft PhagsPa" panose="020B0502040204020203" pitchFamily="34" charset="0"/>
                <a:ea typeface="Microsoft PhagsPa" panose="020B0502040204020203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tabLst>
                <a:tab pos="898525" algn="l"/>
                <a:tab pos="982663" algn="l"/>
              </a:tabLst>
            </a:pPr>
            <a:r>
              <a:rPr lang="en-US" sz="1050">
                <a:solidFill>
                  <a:schemeClr val="bg1"/>
                </a:solidFill>
                <a:latin typeface="Barlow" panose="00000500000000000000" pitchFamily="50" charset="0"/>
              </a:rPr>
              <a:t>website	:	</a:t>
            </a:r>
            <a:r>
              <a:rPr lang="en-US" sz="1050" b="1">
                <a:solidFill>
                  <a:schemeClr val="bg1"/>
                </a:solidFill>
                <a:latin typeface="Barlow" panose="00000500000000000000" pitchFamily="50" charset="0"/>
              </a:rPr>
              <a:t>www.dgip.go.id</a:t>
            </a:r>
          </a:p>
          <a:p>
            <a:pPr>
              <a:tabLst>
                <a:tab pos="898525" algn="l"/>
                <a:tab pos="982663" algn="l"/>
              </a:tabLst>
            </a:pPr>
            <a:r>
              <a:rPr lang="en-US" sz="1050">
                <a:solidFill>
                  <a:schemeClr val="bg1"/>
                </a:solidFill>
                <a:latin typeface="Barlow" panose="00000500000000000000" pitchFamily="50" charset="0"/>
              </a:rPr>
              <a:t>instagram	:	</a:t>
            </a:r>
            <a:r>
              <a:rPr lang="en-US" sz="1050" b="1">
                <a:solidFill>
                  <a:schemeClr val="bg1"/>
                </a:solidFill>
                <a:latin typeface="Barlow" panose="00000500000000000000" pitchFamily="50" charset="0"/>
              </a:rPr>
              <a:t>djki.kemenkumham</a:t>
            </a:r>
          </a:p>
          <a:p>
            <a:pPr>
              <a:tabLst>
                <a:tab pos="898525" algn="l"/>
                <a:tab pos="982663" algn="l"/>
              </a:tabLst>
            </a:pPr>
            <a:r>
              <a:rPr lang="en-US" sz="1050">
                <a:solidFill>
                  <a:schemeClr val="bg1"/>
                </a:solidFill>
                <a:latin typeface="Barlow" panose="00000500000000000000" pitchFamily="50" charset="0"/>
              </a:rPr>
              <a:t>youtube</a:t>
            </a:r>
            <a:r>
              <a:rPr lang="en-US" sz="1050" b="1">
                <a:solidFill>
                  <a:schemeClr val="bg1"/>
                </a:solidFill>
                <a:latin typeface="Barlow" panose="00000500000000000000" pitchFamily="50" charset="0"/>
              </a:rPr>
              <a:t>	:	DJKI Kemenkumham</a:t>
            </a:r>
          </a:p>
          <a:p>
            <a:pPr>
              <a:tabLst>
                <a:tab pos="898525" algn="l"/>
                <a:tab pos="982663" algn="l"/>
              </a:tabLst>
            </a:pPr>
            <a:r>
              <a:rPr lang="en-US" sz="1050">
                <a:solidFill>
                  <a:schemeClr val="bg1"/>
                </a:solidFill>
                <a:latin typeface="Barlow" panose="00000500000000000000" pitchFamily="50" charset="0"/>
              </a:rPr>
              <a:t>call center	:	</a:t>
            </a:r>
            <a:r>
              <a:rPr lang="en-US" sz="1050" b="1">
                <a:solidFill>
                  <a:schemeClr val="bg1"/>
                </a:solidFill>
                <a:latin typeface="Barlow" panose="00000500000000000000" pitchFamily="50" charset="0"/>
              </a:rPr>
              <a:t>152</a:t>
            </a:r>
            <a:endParaRPr lang="id-ID" sz="1050" b="1">
              <a:solidFill>
                <a:schemeClr val="bg1"/>
              </a:solidFill>
              <a:latin typeface="Barlow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89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8A8682"/>
      </a:dk2>
      <a:lt2>
        <a:srgbClr val="F0EEE9"/>
      </a:lt2>
      <a:accent1>
        <a:srgbClr val="FFCD00"/>
      </a:accent1>
      <a:accent2>
        <a:srgbClr val="F6921D"/>
      </a:accent2>
      <a:accent3>
        <a:srgbClr val="A7693A"/>
      </a:accent3>
      <a:accent4>
        <a:srgbClr val="D8D6D2"/>
      </a:accent4>
      <a:accent5>
        <a:srgbClr val="979593"/>
      </a:accent5>
      <a:accent6>
        <a:srgbClr val="6F6868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1042</Words>
  <Application>Microsoft Office PowerPoint</Application>
  <PresentationFormat>On-screen Show (16:9)</PresentationFormat>
  <Paragraphs>175</Paragraphs>
  <Slides>30</Slides>
  <Notes>30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Lora</vt:lpstr>
      <vt:lpstr>Calibri</vt:lpstr>
      <vt:lpstr>Quattrocento Sans</vt:lpstr>
      <vt:lpstr>Barlow Light</vt:lpstr>
      <vt:lpstr>Barlow</vt:lpstr>
      <vt:lpstr>Microsoft PhagsPa</vt:lpstr>
      <vt:lpstr>Arial</vt:lpstr>
      <vt:lpstr>Viola template</vt:lpstr>
      <vt:lpstr>Pelindungan  Hak Cipta</vt:lpstr>
      <vt:lpstr>Rio</vt:lpstr>
      <vt:lpstr>Tujuan Presentasi</vt:lpstr>
      <vt:lpstr>Apa itu Hak Cipta</vt:lpstr>
      <vt:lpstr>Gambaran Umum Kekayaan Intelektual</vt:lpstr>
      <vt:lpstr>Objek Pelindungan dalam Genggaman</vt:lpstr>
      <vt:lpstr>Definisi Hak Cipta*</vt:lpstr>
      <vt:lpstr>Subjek Pelindungan</vt:lpstr>
      <vt:lpstr>Prinsip Dasar Hak Cipta</vt:lpstr>
      <vt:lpstr>Ruang Lingkup</vt:lpstr>
      <vt:lpstr>PowerPoint Presentation</vt:lpstr>
      <vt:lpstr>Jenis Ciptaan yang Dilindungi</vt:lpstr>
      <vt:lpstr>Tidak Dilindungi Hak Cipta</vt:lpstr>
      <vt:lpstr>Jangka Waktu Pelindungan</vt:lpstr>
      <vt:lpstr>Komersialisasi</vt:lpstr>
      <vt:lpstr>PowerPoint Presentation</vt:lpstr>
      <vt:lpstr>Komersialisasi Ciptaan</vt:lpstr>
      <vt:lpstr>Administrasi</vt:lpstr>
      <vt:lpstr>POP HC</vt:lpstr>
      <vt:lpstr>PowerPoint Presentation</vt:lpstr>
      <vt:lpstr>Pentingnya Pencatatan Hak Cipta</vt:lpstr>
      <vt:lpstr>Proses Pencatatan Mudah</vt:lpstr>
      <vt:lpstr>hakcipta.dgip.go.id</vt:lpstr>
      <vt:lpstr>Isi Formulir Daftar Akun</vt:lpstr>
      <vt:lpstr>Isi Form Permohonan</vt:lpstr>
      <vt:lpstr>Perhatikan baik-baik</vt:lpstr>
      <vt:lpstr>Biaya PNBP</vt:lpstr>
      <vt:lpstr>PowerPoint Presentation</vt:lpstr>
      <vt:lpstr>Kesimpulan</vt:lpstr>
      <vt:lpstr>DJKI pasti melindungi Salam hangat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Selayang Pandang Hak Cipta</dc:title>
  <dc:creator>riohcdi</dc:creator>
  <cp:lastModifiedBy>Rio Raputopu</cp:lastModifiedBy>
  <cp:revision>3</cp:revision>
  <dcterms:modified xsi:type="dcterms:W3CDTF">2023-05-21T11:14:19Z</dcterms:modified>
</cp:coreProperties>
</file>